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0" r:id="rId5"/>
  </p:sldMasterIdLst>
  <p:notesMasterIdLst>
    <p:notesMasterId r:id="rId99"/>
  </p:notesMasterIdLst>
  <p:sldIdLst>
    <p:sldId id="403" r:id="rId6"/>
    <p:sldId id="264" r:id="rId7"/>
    <p:sldId id="265" r:id="rId8"/>
    <p:sldId id="266" r:id="rId9"/>
    <p:sldId id="268" r:id="rId10"/>
    <p:sldId id="269" r:id="rId11"/>
    <p:sldId id="270" r:id="rId12"/>
    <p:sldId id="271" r:id="rId13"/>
    <p:sldId id="384" r:id="rId14"/>
    <p:sldId id="381" r:id="rId15"/>
    <p:sldId id="382" r:id="rId16"/>
    <p:sldId id="383" r:id="rId17"/>
    <p:sldId id="273" r:id="rId18"/>
    <p:sldId id="355" r:id="rId19"/>
    <p:sldId id="274" r:id="rId20"/>
    <p:sldId id="276" r:id="rId21"/>
    <p:sldId id="353" r:id="rId22"/>
    <p:sldId id="278" r:id="rId23"/>
    <p:sldId id="279" r:id="rId24"/>
    <p:sldId id="280" r:id="rId25"/>
    <p:sldId id="281" r:id="rId26"/>
    <p:sldId id="282" r:id="rId27"/>
    <p:sldId id="283" r:id="rId28"/>
    <p:sldId id="357" r:id="rId29"/>
    <p:sldId id="362" r:id="rId30"/>
    <p:sldId id="364" r:id="rId31"/>
    <p:sldId id="365" r:id="rId32"/>
    <p:sldId id="372" r:id="rId33"/>
    <p:sldId id="374" r:id="rId34"/>
    <p:sldId id="375" r:id="rId35"/>
    <p:sldId id="284" r:id="rId36"/>
    <p:sldId id="392" r:id="rId37"/>
    <p:sldId id="393" r:id="rId38"/>
    <p:sldId id="394" r:id="rId39"/>
    <p:sldId id="395" r:id="rId40"/>
    <p:sldId id="396" r:id="rId41"/>
    <p:sldId id="397" r:id="rId42"/>
    <p:sldId id="398" r:id="rId43"/>
    <p:sldId id="399" r:id="rId44"/>
    <p:sldId id="400" r:id="rId45"/>
    <p:sldId id="401" r:id="rId46"/>
    <p:sldId id="402" r:id="rId47"/>
    <p:sldId id="377" r:id="rId48"/>
    <p:sldId id="378" r:id="rId49"/>
    <p:sldId id="385" r:id="rId50"/>
    <p:sldId id="386" r:id="rId51"/>
    <p:sldId id="297" r:id="rId52"/>
    <p:sldId id="298" r:id="rId53"/>
    <p:sldId id="300" r:id="rId54"/>
    <p:sldId id="301" r:id="rId55"/>
    <p:sldId id="302" r:id="rId56"/>
    <p:sldId id="303" r:id="rId57"/>
    <p:sldId id="304" r:id="rId58"/>
    <p:sldId id="305" r:id="rId59"/>
    <p:sldId id="307" r:id="rId60"/>
    <p:sldId id="308" r:id="rId61"/>
    <p:sldId id="309" r:id="rId62"/>
    <p:sldId id="388" r:id="rId63"/>
    <p:sldId id="310" r:id="rId64"/>
    <p:sldId id="311" r:id="rId65"/>
    <p:sldId id="312" r:id="rId66"/>
    <p:sldId id="313" r:id="rId67"/>
    <p:sldId id="314" r:id="rId68"/>
    <p:sldId id="315" r:id="rId69"/>
    <p:sldId id="316" r:id="rId70"/>
    <p:sldId id="317" r:id="rId71"/>
    <p:sldId id="318" r:id="rId72"/>
    <p:sldId id="319" r:id="rId73"/>
    <p:sldId id="389" r:id="rId74"/>
    <p:sldId id="387" r:id="rId75"/>
    <p:sldId id="320" r:id="rId76"/>
    <p:sldId id="321" r:id="rId77"/>
    <p:sldId id="322" r:id="rId78"/>
    <p:sldId id="323" r:id="rId79"/>
    <p:sldId id="324" r:id="rId80"/>
    <p:sldId id="325" r:id="rId81"/>
    <p:sldId id="326" r:id="rId82"/>
    <p:sldId id="390" r:id="rId83"/>
    <p:sldId id="391" r:id="rId84"/>
    <p:sldId id="327" r:id="rId85"/>
    <p:sldId id="328" r:id="rId86"/>
    <p:sldId id="405" r:id="rId87"/>
    <p:sldId id="329" r:id="rId88"/>
    <p:sldId id="332" r:id="rId89"/>
    <p:sldId id="337" r:id="rId90"/>
    <p:sldId id="338" r:id="rId91"/>
    <p:sldId id="339" r:id="rId92"/>
    <p:sldId id="340" r:id="rId93"/>
    <p:sldId id="341" r:id="rId94"/>
    <p:sldId id="343" r:id="rId95"/>
    <p:sldId id="344" r:id="rId96"/>
    <p:sldId id="347" r:id="rId97"/>
    <p:sldId id="404" r:id="rId9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2"/>
    <a:srgbClr val="CE0037"/>
    <a:srgbClr val="929D9E"/>
    <a:srgbClr val="B5C000"/>
    <a:srgbClr val="00C4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76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102"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FCE4DA-5751-4241-A0CB-9E7E2D8EBF23}" type="datetimeFigureOut">
              <a:rPr lang="en-US" smtClean="0"/>
              <a:t>7/27/2017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DECE7-BCF3-FA4B-8469-6509128E2BFB}" type="slidenum">
              <a:rPr lang="en-US" smtClean="0"/>
              <a:t>‹#›</a:t>
            </a:fld>
            <a:endParaRPr lang="en-US"/>
          </a:p>
        </p:txBody>
      </p:sp>
    </p:spTree>
    <p:extLst>
      <p:ext uri="{BB962C8B-B14F-4D97-AF65-F5344CB8AC3E}">
        <p14:creationId xmlns:p14="http://schemas.microsoft.com/office/powerpoint/2010/main" val="20843416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The goal of having one category is to more accurately and consistently diagnose children as having "autism spectrum disorder," a term which is widely used by experts in the field today.</a:t>
            </a:r>
          </a:p>
          <a:p>
            <a:pPr>
              <a:spcBef>
                <a:spcPct val="0"/>
              </a:spcBef>
            </a:pPr>
            <a:endParaRPr lang="en-US"/>
          </a:p>
          <a:p>
            <a:pPr>
              <a:spcBef>
                <a:spcPct val="0"/>
              </a:spcBef>
            </a:pPr>
            <a:r>
              <a:rPr lang="en-US"/>
              <a:t>Severity of symptoms will be looked at, instead of checking off symptoms from the list of criteria such as stereotypy or language delay, which will help eliminate misinterpretation and misdiagnosis of another disorder, such as ADHD</a:t>
            </a:r>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CC1AC3-85ED-494B-A5D9-7097A45E625F}" type="slidenum">
              <a:rPr lang="en-US">
                <a:cs typeface="Arial" charset="0"/>
              </a:rPr>
              <a:pPr fontAlgn="base">
                <a:spcBef>
                  <a:spcPct val="0"/>
                </a:spcBef>
                <a:spcAft>
                  <a:spcPct val="0"/>
                </a:spcAft>
              </a:pPr>
              <a:t>10</a:t>
            </a:fld>
            <a:endParaRPr lang="en-US">
              <a:cs typeface="Arial" charset="0"/>
            </a:endParaRPr>
          </a:p>
        </p:txBody>
      </p:sp>
    </p:spTree>
    <p:extLst>
      <p:ext uri="{BB962C8B-B14F-4D97-AF65-F5344CB8AC3E}">
        <p14:creationId xmlns:p14="http://schemas.microsoft.com/office/powerpoint/2010/main" val="2048962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Changes based on research, analysis, and expert opinion with the goal of making more specific, reliable, and valid diagnoses</a:t>
            </a:r>
          </a:p>
          <a:p>
            <a:pPr>
              <a:spcBef>
                <a:spcPct val="0"/>
              </a:spcBef>
            </a:pPr>
            <a:endParaRPr lang="en-US"/>
          </a:p>
          <a:p>
            <a:pPr>
              <a:spcBef>
                <a:spcPct val="0"/>
              </a:spcBef>
            </a:pPr>
            <a:r>
              <a:rPr lang="en-US"/>
              <a:t>Scheduled release date of DSM-5: May 2013</a:t>
            </a:r>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91AD78-B67B-46C9-BE88-EF178FA60AB8}"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val="2893108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90EB0-FC98-4A0B-A6FA-A805AA1C19B4}" type="slidenum">
              <a:rPr lang="en-US"/>
              <a:pPr/>
              <a:t>17</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r>
              <a:rPr lang="en-US" dirty="0"/>
              <a:t>As the evidence mounts indicating that many forms of autism are caused by gene mutations, scientists working with top genetics researchers in Seattle have found compelling evidence suggesting most cases of autism could be caused by errors in human DNA that are random and spontaneous rather than inherited.</a:t>
            </a:r>
          </a:p>
          <a:p>
            <a:r>
              <a:rPr lang="en-US" dirty="0"/>
              <a:t>Technically known as "copy number variations," or CNVs, these errors are changes in the human genetic code, or genome, involving the loss or addition of fairly large sequences of DNA. Though not a newly recognized phenomenon, only recently have scientists started looking at CNVs as a potential cause of disease in general.</a:t>
            </a:r>
          </a:p>
          <a:p>
            <a:r>
              <a:rPr lang="en-US" dirty="0"/>
              <a:t>"Our results show conclusively that these (CNV) glitches are frequent in autism," said Jonathan Sebat. Sebat and Michael </a:t>
            </a:r>
            <a:r>
              <a:rPr lang="en-US" dirty="0" err="1"/>
              <a:t>Wigler</a:t>
            </a:r>
            <a:r>
              <a:rPr lang="en-US" dirty="0"/>
              <a:t>, both at the Cold Spring Harbor Laboratory in New York, were the lead investigators of the study, published in today's edition of the journal Science.</a:t>
            </a:r>
          </a:p>
          <a:p>
            <a:r>
              <a:rPr lang="en-US" dirty="0"/>
              <a:t>Many DNA variations are perfectly benign, King said. Genes are constantly being copied and duplicated as cells in the body are replaced or repaired. Functional redundancy and a natural rejection process typically protect the body from any genetic errors that result during this cycle of replication and replenishment.</a:t>
            </a:r>
          </a:p>
          <a:p>
            <a:r>
              <a:rPr lang="en-US" dirty="0"/>
              <a:t>But genetic mistakes can also cause disease. Ninety percent of cases of autism appear to be sporadic, showing no familial pattern or simple one gene-one disorder link. Yet an increasing body of research had strongly indicated some kind of genetic cause.</a:t>
            </a:r>
          </a:p>
        </p:txBody>
      </p:sp>
    </p:spTree>
    <p:extLst>
      <p:ext uri="{BB962C8B-B14F-4D97-AF65-F5344CB8AC3E}">
        <p14:creationId xmlns:p14="http://schemas.microsoft.com/office/powerpoint/2010/main" val="572785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lgn="ctr">
              <a:spcBef>
                <a:spcPct val="0"/>
              </a:spcBef>
            </a:pPr>
            <a:r>
              <a:rPr lang="en-US" dirty="0"/>
              <a:t>Course</a:t>
            </a:r>
          </a:p>
          <a:p>
            <a:pPr>
              <a:spcBef>
                <a:spcPct val="0"/>
              </a:spcBef>
            </a:pPr>
            <a:r>
              <a:rPr lang="en-US" b="1" dirty="0"/>
              <a:t>Course of Autism Signs in the First Year of Life</a:t>
            </a:r>
            <a:r>
              <a:rPr lang="en-US" dirty="0"/>
              <a:t> S. Maestro, F. </a:t>
            </a:r>
            <a:r>
              <a:rPr lang="en-US" dirty="0" err="1"/>
              <a:t>Muratori</a:t>
            </a:r>
            <a:r>
              <a:rPr lang="en-US" dirty="0"/>
              <a:t>, A. </a:t>
            </a:r>
            <a:r>
              <a:rPr lang="en-US" dirty="0" err="1"/>
              <a:t>Cesari</a:t>
            </a:r>
            <a:r>
              <a:rPr lang="en-US" dirty="0"/>
              <a:t>, M.C. </a:t>
            </a:r>
            <a:r>
              <a:rPr lang="en-US" dirty="0" err="1"/>
              <a:t>Cavallaro</a:t>
            </a:r>
            <a:r>
              <a:rPr lang="en-US" dirty="0"/>
              <a:t>, A. </a:t>
            </a:r>
            <a:r>
              <a:rPr lang="en-US" dirty="0" err="1"/>
              <a:t>Paziente</a:t>
            </a:r>
            <a:r>
              <a:rPr lang="en-US" dirty="0"/>
              <a:t>, C. </a:t>
            </a:r>
            <a:r>
              <a:rPr lang="en-US" dirty="0" err="1"/>
              <a:t>Pecini</a:t>
            </a:r>
            <a:r>
              <a:rPr lang="en-US" dirty="0"/>
              <a:t>, C. </a:t>
            </a:r>
            <a:r>
              <a:rPr lang="en-US" dirty="0" err="1"/>
              <a:t>Grassi</a:t>
            </a:r>
            <a:r>
              <a:rPr lang="en-US" dirty="0"/>
              <a:t>, A. </a:t>
            </a:r>
            <a:r>
              <a:rPr lang="en-US" dirty="0" err="1"/>
              <a:t>Manfredi</a:t>
            </a:r>
            <a:r>
              <a:rPr lang="en-US" dirty="0"/>
              <a:t>, C. </a:t>
            </a:r>
            <a:r>
              <a:rPr lang="en-US" dirty="0" err="1"/>
              <a:t>Sommario</a:t>
            </a:r>
            <a:r>
              <a:rPr lang="en-US" dirty="0"/>
              <a:t>  Division of Child Neuropsychiatry, Scientific Institute Stella Maris, Pisa University, Pisa, Italy</a:t>
            </a:r>
          </a:p>
          <a:p>
            <a:pPr>
              <a:spcBef>
                <a:spcPct val="0"/>
              </a:spcBef>
            </a:pPr>
            <a:r>
              <a:rPr lang="en-US" u="sng" dirty="0"/>
              <a:t>Address of Corresponding Author</a:t>
            </a:r>
          </a:p>
          <a:p>
            <a:pPr>
              <a:spcBef>
                <a:spcPct val="0"/>
              </a:spcBef>
            </a:pPr>
            <a:r>
              <a:rPr lang="en-US" i="1" u="sng" dirty="0"/>
              <a:t>Psychopathology</a:t>
            </a:r>
            <a:r>
              <a:rPr lang="en-US" u="sng" dirty="0"/>
              <a:t> 2005;38:26-31 (DOI: 10.1159/000083967)</a:t>
            </a:r>
          </a:p>
          <a:p>
            <a:pPr>
              <a:spcBef>
                <a:spcPct val="0"/>
              </a:spcBef>
            </a:pPr>
            <a:endParaRPr lang="en-US" u="sng" dirty="0"/>
          </a:p>
          <a:p>
            <a:pPr>
              <a:spcBef>
                <a:spcPct val="0"/>
              </a:spcBef>
            </a:pPr>
            <a:r>
              <a:rPr lang="en-US" u="sng" dirty="0"/>
              <a:t>  </a:t>
            </a:r>
            <a:r>
              <a:rPr lang="en-US" b="1" u="sng" dirty="0"/>
              <a:t>Key Words</a:t>
            </a:r>
            <a:endParaRPr lang="en-US" u="sng" dirty="0"/>
          </a:p>
          <a:p>
            <a:pPr>
              <a:spcBef>
                <a:spcPct val="0"/>
              </a:spcBef>
            </a:pPr>
            <a:r>
              <a:rPr lang="en-US" u="sng" dirty="0"/>
              <a:t>Autism spectrum disorders</a:t>
            </a:r>
          </a:p>
          <a:p>
            <a:pPr>
              <a:spcBef>
                <a:spcPct val="0"/>
              </a:spcBef>
            </a:pPr>
            <a:r>
              <a:rPr lang="en-US" u="sng" dirty="0"/>
              <a:t>Home movies</a:t>
            </a:r>
          </a:p>
          <a:p>
            <a:pPr>
              <a:spcBef>
                <a:spcPct val="0"/>
              </a:spcBef>
            </a:pPr>
            <a:r>
              <a:rPr lang="en-US" u="sng" dirty="0"/>
              <a:t>Behavioral summarized evaluation scale</a:t>
            </a:r>
          </a:p>
          <a:p>
            <a:pPr>
              <a:spcBef>
                <a:spcPct val="0"/>
              </a:spcBef>
            </a:pPr>
            <a:endParaRPr lang="en-US" u="sng" dirty="0"/>
          </a:p>
          <a:p>
            <a:pPr>
              <a:spcBef>
                <a:spcPct val="0"/>
              </a:spcBef>
            </a:pPr>
            <a:r>
              <a:rPr lang="en-US" u="sng" dirty="0"/>
              <a:t>  </a:t>
            </a:r>
            <a:r>
              <a:rPr lang="en-US" b="1" u="sng" dirty="0"/>
              <a:t>Abstract</a:t>
            </a:r>
            <a:endParaRPr lang="en-US" u="sng" dirty="0"/>
          </a:p>
          <a:p>
            <a:pPr>
              <a:spcBef>
                <a:spcPct val="0"/>
              </a:spcBef>
            </a:pPr>
            <a:r>
              <a:rPr lang="en-US" u="sng" dirty="0"/>
              <a:t>Autism spectrum disorders (ASD) are thought to be present right from birth, even if a minority of children displays a normal course during infancy followed by a regression during the second year of life. However, established criteria are not yet available to differentiate these different courses of ASD, and data coming from different sources have not yet been organized into a clear definition. The aim of this study was to elucidate the time of onset, as well as type, frequency and stability of symptoms during the first year of life in ASD. The behavioral summarized evaluation scale, applied to 40 home movies of children later diagnosed as having ASD, showed that most of the subjects (87.5%) display symptoms within the first year of life, when only a small group (12.5%) is completely symptom free. A group of more rated symptoms was found, constituting a typical pattern characterized by being withdrawn, and displaying poor social initiative, </a:t>
            </a:r>
            <a:r>
              <a:rPr lang="en-US" u="sng" dirty="0" err="1"/>
              <a:t>hypoactivity</a:t>
            </a:r>
            <a:r>
              <a:rPr lang="en-US" u="sng" dirty="0"/>
              <a:t>, and lack of emotional modulation. The importance of these findings is discussed in relation to early diagnosis and treatment.	</a:t>
            </a:r>
          </a:p>
          <a:p>
            <a:pPr algn="ctr">
              <a:spcBef>
                <a:spcPct val="0"/>
              </a:spcBef>
            </a:pPr>
            <a:endParaRPr lang="en-US" dirty="0"/>
          </a:p>
          <a:p>
            <a:pPr>
              <a:spcBef>
                <a:spcPct val="0"/>
              </a:spcBef>
            </a:pPr>
            <a:endParaRPr lang="en-US" dirty="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710EE1-623D-4B87-984B-B40DBEAC5FF9}" type="slidenum">
              <a:rPr lang="en-US">
                <a:cs typeface="Arial" charset="0"/>
              </a:rPr>
              <a:pPr fontAlgn="base">
                <a:spcBef>
                  <a:spcPct val="0"/>
                </a:spcBef>
                <a:spcAft>
                  <a:spcPct val="0"/>
                </a:spcAft>
              </a:pPr>
              <a:t>31</a:t>
            </a:fld>
            <a:endParaRPr lang="en-US">
              <a:cs typeface="Arial" charset="0"/>
            </a:endParaRPr>
          </a:p>
        </p:txBody>
      </p:sp>
    </p:spTree>
    <p:extLst>
      <p:ext uri="{BB962C8B-B14F-4D97-AF65-F5344CB8AC3E}">
        <p14:creationId xmlns:p14="http://schemas.microsoft.com/office/powerpoint/2010/main" val="613735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were seen 490 times n total; initial appointments were between 12-19 months</a:t>
            </a:r>
          </a:p>
        </p:txBody>
      </p:sp>
      <p:sp>
        <p:nvSpPr>
          <p:cNvPr id="4" name="Slide Number Placeholder 3"/>
          <p:cNvSpPr>
            <a:spLocks noGrp="1"/>
          </p:cNvSpPr>
          <p:nvPr>
            <p:ph type="sldNum" sz="quarter" idx="10"/>
          </p:nvPr>
        </p:nvSpPr>
        <p:spPr/>
        <p:txBody>
          <a:bodyPr/>
          <a:lstStyle/>
          <a:p>
            <a:fld id="{BAEDECE7-BCF3-FA4B-8469-6509128E2BFB}" type="slidenum">
              <a:rPr lang="en-US" smtClean="0"/>
              <a:t>45</a:t>
            </a:fld>
            <a:endParaRPr lang="en-US"/>
          </a:p>
        </p:txBody>
      </p:sp>
    </p:spTree>
    <p:extLst>
      <p:ext uri="{BB962C8B-B14F-4D97-AF65-F5344CB8AC3E}">
        <p14:creationId xmlns:p14="http://schemas.microsoft.com/office/powerpoint/2010/main" val="3863355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a:t>
            </a:r>
            <a:r>
              <a:rPr lang="en-US" baseline="0" dirty="0"/>
              <a:t> verbal </a:t>
            </a:r>
            <a:r>
              <a:rPr lang="en-US" baseline="0" dirty="0" err="1"/>
              <a:t>cognitivon</a:t>
            </a:r>
            <a:r>
              <a:rPr lang="en-US" baseline="0" dirty="0"/>
              <a:t> was significantly lower on persistent high class than in improving</a:t>
            </a:r>
            <a:endParaRPr lang="en-US" dirty="0"/>
          </a:p>
        </p:txBody>
      </p:sp>
      <p:sp>
        <p:nvSpPr>
          <p:cNvPr id="4" name="Slide Number Placeholder 3"/>
          <p:cNvSpPr>
            <a:spLocks noGrp="1"/>
          </p:cNvSpPr>
          <p:nvPr>
            <p:ph type="sldNum" sz="quarter" idx="10"/>
          </p:nvPr>
        </p:nvSpPr>
        <p:spPr/>
        <p:txBody>
          <a:bodyPr/>
          <a:lstStyle/>
          <a:p>
            <a:fld id="{BAEDECE7-BCF3-FA4B-8469-6509128E2BFB}" type="slidenum">
              <a:rPr lang="en-US" smtClean="0"/>
              <a:t>46</a:t>
            </a:fld>
            <a:endParaRPr lang="en-US"/>
          </a:p>
        </p:txBody>
      </p:sp>
    </p:spTree>
    <p:extLst>
      <p:ext uri="{BB962C8B-B14F-4D97-AF65-F5344CB8AC3E}">
        <p14:creationId xmlns:p14="http://schemas.microsoft.com/office/powerpoint/2010/main" val="1393970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marL="0" lvl="1">
              <a:spcBef>
                <a:spcPct val="0"/>
              </a:spcBef>
            </a:pPr>
            <a:r>
              <a:rPr lang="en-US">
                <a:solidFill>
                  <a:srgbClr val="000000"/>
                </a:solidFill>
                <a:latin typeface="Univers-CondensedLight"/>
              </a:rPr>
              <a:t>Examples include but are not restricted to: behavioral sleep package; behavioral toilet training/dry bed training; chaining; contingency contracting; contingency mapping; delayed contingencies; differential reinforcement strategies; discrete trial teaching; functional communication training; generalization training; mand training; noncontingent escape with instructional fading; progressive relaxation; reinforcement; scheduled awakenings; shaping; stimulus-stimulus pairing with reinforcement; successive approximation; task analysis; and token economy.</a:t>
            </a:r>
          </a:p>
          <a:p>
            <a:pPr>
              <a:spcBef>
                <a:spcPct val="0"/>
              </a:spcBef>
            </a:pPr>
            <a:endParaRPr lang="en-US"/>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7B394B-807D-44C3-BAB1-6BC496CDB135}" type="slidenum">
              <a:rPr lang="en-US">
                <a:cs typeface="Arial" charset="0"/>
              </a:rPr>
              <a:pPr fontAlgn="base">
                <a:spcBef>
                  <a:spcPct val="0"/>
                </a:spcBef>
                <a:spcAft>
                  <a:spcPct val="0"/>
                </a:spcAft>
              </a:pPr>
              <a:t>55</a:t>
            </a:fld>
            <a:endParaRPr lang="en-US">
              <a:cs typeface="Arial" charset="0"/>
            </a:endParaRPr>
          </a:p>
        </p:txBody>
      </p:sp>
    </p:spTree>
    <p:extLst>
      <p:ext uri="{BB962C8B-B14F-4D97-AF65-F5344CB8AC3E}">
        <p14:creationId xmlns:p14="http://schemas.microsoft.com/office/powerpoint/2010/main" val="2253127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400"/>
            </a:lvl1pPr>
          </a:lstStyle>
          <a:p>
            <a:r>
              <a:rPr lang="en-US" sz="3600" dirty="0">
                <a:solidFill>
                  <a:srgbClr val="0B87B4"/>
                </a:solidFill>
                <a:latin typeface="Calibri" charset="0"/>
              </a:rPr>
              <a:t>Master Text Style</a:t>
            </a:r>
            <a:endParaRPr lang="en-US" dirty="0"/>
          </a:p>
        </p:txBody>
      </p:sp>
      <p:sp>
        <p:nvSpPr>
          <p:cNvPr id="3" name="Content Placeholder 2"/>
          <p:cNvSpPr>
            <a:spLocks noGrp="1"/>
          </p:cNvSpPr>
          <p:nvPr>
            <p:ph idx="1"/>
          </p:nvPr>
        </p:nvSpPr>
        <p:spPr>
          <a:xfrm>
            <a:off x="457200" y="1600201"/>
            <a:ext cx="8229600" cy="3906156"/>
          </a:xfrm>
        </p:spPr>
        <p:txBody>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descr="CMI_spot_h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863" y="6245913"/>
            <a:ext cx="1554480" cy="475488"/>
          </a:xfrm>
          <a:prstGeom prst="rect">
            <a:avLst/>
          </a:prstGeom>
        </p:spPr>
      </p:pic>
    </p:spTree>
    <p:extLst>
      <p:ext uri="{BB962C8B-B14F-4D97-AF65-F5344CB8AC3E}">
        <p14:creationId xmlns:p14="http://schemas.microsoft.com/office/powerpoint/2010/main" val="298929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rgbClr val="FFFFFF"/>
        </a:solidFill>
        <a:effectLst/>
      </p:bgPr>
    </p:bg>
    <p:spTree>
      <p:nvGrpSpPr>
        <p:cNvPr id="1" name=""/>
        <p:cNvGrpSpPr/>
        <p:nvPr/>
      </p:nvGrpSpPr>
      <p:grpSpPr>
        <a:xfrm>
          <a:off x="0" y="0"/>
          <a:ext cx="0" cy="0"/>
          <a:chOff x="0" y="0"/>
          <a:chExt cx="0" cy="0"/>
        </a:xfrm>
      </p:grpSpPr>
      <p:pic>
        <p:nvPicPr>
          <p:cNvPr id="3" name="Picture 2" descr="Artboard 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4021665" y="2645832"/>
            <a:ext cx="3598337" cy="1608667"/>
          </a:xfrm>
        </p:spPr>
        <p:txBody>
          <a:bodyPr anchor="ctr" anchorCtr="0">
            <a:normAutofit/>
          </a:bodyPr>
          <a:lstStyle>
            <a:lvl1pPr algn="l">
              <a:defRPr sz="2400">
                <a:solidFill>
                  <a:schemeClr val="bg1"/>
                </a:solidFill>
              </a:defRPr>
            </a:lvl1pPr>
          </a:lstStyle>
          <a:p>
            <a:r>
              <a:rPr lang="en-US" dirty="0"/>
              <a:t>Click to edit Master 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37769" y="2656332"/>
            <a:ext cx="1807662" cy="1545336"/>
          </a:xfrm>
          <a:prstGeom prst="rect">
            <a:avLst/>
          </a:prstGeom>
        </p:spPr>
      </p:pic>
      <p:cxnSp>
        <p:nvCxnSpPr>
          <p:cNvPr id="6" name="Straight Connector 5"/>
          <p:cNvCxnSpPr/>
          <p:nvPr userDrawn="1"/>
        </p:nvCxnSpPr>
        <p:spPr>
          <a:xfrm>
            <a:off x="3810000" y="2629647"/>
            <a:ext cx="0" cy="159870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3215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rgbClr val="FFFFFF"/>
        </a:solidFill>
        <a:effectLst/>
      </p:bgPr>
    </p:bg>
    <p:spTree>
      <p:nvGrpSpPr>
        <p:cNvPr id="1" name=""/>
        <p:cNvGrpSpPr/>
        <p:nvPr/>
      </p:nvGrpSpPr>
      <p:grpSpPr>
        <a:xfrm>
          <a:off x="0" y="0"/>
          <a:ext cx="0" cy="0"/>
          <a:chOff x="0" y="0"/>
          <a:chExt cx="0" cy="0"/>
        </a:xfrm>
      </p:grpSpPr>
      <p:pic>
        <p:nvPicPr>
          <p:cNvPr id="4" name="Picture 3" descr="Artboard 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68169" y="2656332"/>
            <a:ext cx="1807662" cy="1545336"/>
          </a:xfrm>
          <a:prstGeom prst="rect">
            <a:avLst/>
          </a:prstGeom>
        </p:spPr>
      </p:pic>
    </p:spTree>
    <p:extLst>
      <p:ext uri="{BB962C8B-B14F-4D97-AF65-F5344CB8AC3E}">
        <p14:creationId xmlns:p14="http://schemas.microsoft.com/office/powerpoint/2010/main" val="1664349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228600" y="1878148"/>
            <a:ext cx="8686800" cy="3944765"/>
          </a:xfrm>
        </p:spPr>
        <p:txBody>
          <a:bodyPr/>
          <a:lstStyle>
            <a:lvl2pPr>
              <a:defRPr>
                <a:solidFill>
                  <a:srgbClr val="000000"/>
                </a:solidFill>
              </a:defRPr>
            </a:lvl2pPr>
            <a:lvl3pPr>
              <a:buClr>
                <a:schemeClr val="tx1"/>
              </a:buClr>
              <a:defRPr>
                <a:solidFill>
                  <a:srgbClr val="000000"/>
                </a:solidFill>
              </a:defRPr>
            </a:lvl3pPr>
            <a:lvl4pPr>
              <a:buClr>
                <a:schemeClr val="tx1"/>
              </a:buClr>
              <a:defRPr>
                <a:solidFill>
                  <a:srgbClr val="000000"/>
                </a:solidFill>
              </a:defRPr>
            </a:lvl4pPr>
            <a:lvl5pPr>
              <a:buClr>
                <a:schemeClr val="tx1"/>
              </a:buCl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700F21C-8F8F-42F3-B54E-DA825E538004}" type="slidenum">
              <a:rPr lang="en-US" smtClean="0"/>
              <a:t>‹#›</a:t>
            </a:fld>
            <a:endParaRPr lang="en-US" dirty="0"/>
          </a:p>
        </p:txBody>
      </p:sp>
      <p:sp>
        <p:nvSpPr>
          <p:cNvPr id="10" name="Text Placeholder 9"/>
          <p:cNvSpPr>
            <a:spLocks noGrp="1"/>
          </p:cNvSpPr>
          <p:nvPr>
            <p:ph type="body" sz="quarter" idx="13"/>
          </p:nvPr>
        </p:nvSpPr>
        <p:spPr>
          <a:xfrm>
            <a:off x="254000" y="1342884"/>
            <a:ext cx="8686800" cy="458010"/>
          </a:xfrm>
        </p:spPr>
        <p:txBody>
          <a:bodyPr/>
          <a:lstStyle>
            <a:lvl1pPr marL="0" indent="0">
              <a:buFontTx/>
              <a:buNone/>
              <a:defRPr>
                <a:solidFill>
                  <a:srgbClr val="000000"/>
                </a:solidFill>
              </a:defRPr>
            </a:lvl1pPr>
          </a:lstStyle>
          <a:p>
            <a:pPr lvl="0"/>
            <a:r>
              <a:rPr lang="en-US" dirty="0"/>
              <a:t>Click to edit Master text styles</a:t>
            </a:r>
          </a:p>
        </p:txBody>
      </p:sp>
    </p:spTree>
    <p:extLst>
      <p:ext uri="{BB962C8B-B14F-4D97-AF65-F5344CB8AC3E}">
        <p14:creationId xmlns:p14="http://schemas.microsoft.com/office/powerpoint/2010/main" val="2523511647"/>
      </p:ext>
    </p:extLst>
  </p:cSld>
  <p:clrMapOvr>
    <a:masterClrMapping/>
  </p:clrMapOvr>
  <p:extLst mod="1">
    <p:ext uri="{DCECCB84-F9BA-43D5-87BE-67443E8EF086}">
      <p15:sldGuideLst xmlns:p15="http://schemas.microsoft.com/office/powerpoint/2012/main">
        <p15:guide id="1" orient="horz" pos="2160">
          <p15:clr>
            <a:srgbClr val="FBAE40"/>
          </p15:clr>
        </p15:guide>
        <p15:guide id="2" orient="horz" pos="22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28600" y="1320800"/>
            <a:ext cx="8686800" cy="4494785"/>
          </a:xfrm>
        </p:spPr>
        <p:txBody>
          <a:bodyPr/>
          <a:lstStyle>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700F21C-8F8F-42F3-B54E-DA825E538004}" type="slidenum">
              <a:rPr lang="en-US" smtClean="0"/>
              <a:t>‹#›</a:t>
            </a:fld>
            <a:endParaRPr lang="en-US"/>
          </a:p>
        </p:txBody>
      </p:sp>
    </p:spTree>
    <p:extLst>
      <p:ext uri="{BB962C8B-B14F-4D97-AF65-F5344CB8AC3E}">
        <p14:creationId xmlns:p14="http://schemas.microsoft.com/office/powerpoint/2010/main" val="2311615550"/>
      </p:ext>
    </p:extLst>
  </p:cSld>
  <p:clrMapOvr>
    <a:masterClrMapping/>
  </p:clrMapOvr>
  <p:extLst mod="1">
    <p:ext uri="{DCECCB84-F9BA-43D5-87BE-67443E8EF086}">
      <p15:sldGuideLst xmlns:p15="http://schemas.microsoft.com/office/powerpoint/2012/main">
        <p15:guide id="1"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25880"/>
            <a:ext cx="4267200" cy="4367785"/>
          </a:xfrm>
        </p:spPr>
        <p:txBody>
          <a:bodyPr/>
          <a:lstStyle>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6488" y="1325880"/>
            <a:ext cx="4248912" cy="4367785"/>
          </a:xfrm>
        </p:spPr>
        <p:txBody>
          <a:bodyPr/>
          <a:lstStyle>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700F21C-8F8F-42F3-B54E-DA825E538004}" type="slidenum">
              <a:rPr lang="en-US" smtClean="0"/>
              <a:t>‹#›</a:t>
            </a:fld>
            <a:endParaRPr lang="en-US"/>
          </a:p>
        </p:txBody>
      </p:sp>
    </p:spTree>
    <p:extLst>
      <p:ext uri="{BB962C8B-B14F-4D97-AF65-F5344CB8AC3E}">
        <p14:creationId xmlns:p14="http://schemas.microsoft.com/office/powerpoint/2010/main" val="1899134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239520"/>
            <a:ext cx="4270375" cy="609600"/>
          </a:xfrm>
        </p:spPr>
        <p:txBody>
          <a:bodyPr anchor="t" anchorCtr="0">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28600" y="1977136"/>
            <a:ext cx="4270375" cy="3854197"/>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239520"/>
            <a:ext cx="4286250" cy="609600"/>
          </a:xfrm>
        </p:spPr>
        <p:txBody>
          <a:bodyPr anchor="t" anchorCtr="0">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1977136"/>
            <a:ext cx="4286250" cy="3854197"/>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B700F21C-8F8F-42F3-B54E-DA825E538004}" type="slidenum">
              <a:rPr lang="en-US" smtClean="0"/>
              <a:t>‹#›</a:t>
            </a:fld>
            <a:endParaRPr lang="en-US"/>
          </a:p>
        </p:txBody>
      </p:sp>
      <p:sp>
        <p:nvSpPr>
          <p:cNvPr id="8" name="Title 1"/>
          <p:cNvSpPr>
            <a:spLocks noGrp="1"/>
          </p:cNvSpPr>
          <p:nvPr>
            <p:ph type="title"/>
          </p:nvPr>
        </p:nvSpPr>
        <p:spPr>
          <a:xfrm>
            <a:off x="217217" y="64843"/>
            <a:ext cx="8698183" cy="820870"/>
          </a:xfrm>
        </p:spPr>
        <p:txBody>
          <a:bodyPr/>
          <a:lstStyle>
            <a:lvl1pPr>
              <a:defRPr/>
            </a:lvl1pPr>
          </a:lstStyle>
          <a:p>
            <a:r>
              <a:rPr lang="en-US" dirty="0"/>
              <a:t>Click to edit Master title style</a:t>
            </a:r>
          </a:p>
        </p:txBody>
      </p:sp>
    </p:spTree>
    <p:extLst>
      <p:ext uri="{BB962C8B-B14F-4D97-AF65-F5344CB8AC3E}">
        <p14:creationId xmlns:p14="http://schemas.microsoft.com/office/powerpoint/2010/main" val="1905640591"/>
      </p:ext>
    </p:extLst>
  </p:cSld>
  <p:clrMapOvr>
    <a:masterClrMapping/>
  </p:clrMapOvr>
  <p:extLst mod="1">
    <p:ext uri="{DCECCB84-F9BA-43D5-87BE-67443E8EF086}">
      <p15:sldGuideLst xmlns:p15="http://schemas.microsoft.com/office/powerpoint/2012/main">
        <p15:guide id="1" orient="horz"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B700F21C-8F8F-42F3-B54E-DA825E538004}" type="slidenum">
              <a:rPr lang="en-US" smtClean="0"/>
              <a:t>‹#›</a:t>
            </a:fld>
            <a:endParaRPr lang="en-US"/>
          </a:p>
        </p:txBody>
      </p:sp>
    </p:spTree>
    <p:extLst>
      <p:ext uri="{BB962C8B-B14F-4D97-AF65-F5344CB8AC3E}">
        <p14:creationId xmlns:p14="http://schemas.microsoft.com/office/powerpoint/2010/main" val="653047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line Title">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217217" y="115643"/>
            <a:ext cx="8698183" cy="820870"/>
          </a:xfrm>
          <a:prstGeom prst="rect">
            <a:avLst/>
          </a:prstGeom>
        </p:spPr>
        <p:txBody>
          <a:bodyPr vert="horz" lIns="91440" tIns="45720" rIns="91440" bIns="45720" rtlCol="0" anchor="ctr" anchorCtr="0">
            <a:noAutofit/>
          </a:bodyPr>
          <a:lstStyle>
            <a:lvl1pPr>
              <a:defRPr baseline="0"/>
            </a:lvl1pPr>
          </a:lstStyle>
          <a:p>
            <a:r>
              <a:rPr lang="en-US" dirty="0"/>
              <a:t>Click to edit Master title style</a:t>
            </a:r>
            <a:br>
              <a:rPr lang="en-US" dirty="0"/>
            </a:br>
            <a:r>
              <a:rPr lang="en-US" dirty="0"/>
              <a:t>Two-line title</a:t>
            </a:r>
          </a:p>
        </p:txBody>
      </p:sp>
      <p:sp>
        <p:nvSpPr>
          <p:cNvPr id="9" name="Text Placeholder 2"/>
          <p:cNvSpPr>
            <a:spLocks noGrp="1"/>
          </p:cNvSpPr>
          <p:nvPr>
            <p:ph idx="1"/>
          </p:nvPr>
        </p:nvSpPr>
        <p:spPr>
          <a:xfrm>
            <a:off x="228600" y="1320800"/>
            <a:ext cx="8686800" cy="44582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1" name="Picture 10" descr="CMI_spot_h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863" y="6245913"/>
            <a:ext cx="1554480" cy="475488"/>
          </a:xfrm>
          <a:prstGeom prst="rect">
            <a:avLst/>
          </a:prstGeom>
        </p:spPr>
      </p:pic>
      <p:sp>
        <p:nvSpPr>
          <p:cNvPr id="14" name="Slide Number Placeholder 5"/>
          <p:cNvSpPr>
            <a:spLocks noGrp="1"/>
          </p:cNvSpPr>
          <p:nvPr>
            <p:ph type="sldNum" sz="quarter" idx="4"/>
          </p:nvPr>
        </p:nvSpPr>
        <p:spPr>
          <a:xfrm>
            <a:off x="6786699" y="6439457"/>
            <a:ext cx="2203450" cy="277617"/>
          </a:xfrm>
          <a:prstGeom prst="rect">
            <a:avLst/>
          </a:prstGeom>
        </p:spPr>
        <p:txBody>
          <a:bodyPr vert="horz" lIns="91440" tIns="45720" rIns="91440" bIns="45720" rtlCol="0" anchor="b" anchorCtr="0"/>
          <a:lstStyle>
            <a:lvl1pPr algn="r">
              <a:defRPr sz="1200" b="0">
                <a:solidFill>
                  <a:srgbClr val="0067A0"/>
                </a:solidFill>
              </a:defRPr>
            </a:lvl1pPr>
          </a:lstStyle>
          <a:p>
            <a:fld id="{B700F21C-8F8F-42F3-B54E-DA825E538004}" type="slidenum">
              <a:rPr lang="en-US" smtClean="0"/>
              <a:pPr/>
              <a:t>‹#›</a:t>
            </a:fld>
            <a:endParaRPr lang="en-US" dirty="0"/>
          </a:p>
        </p:txBody>
      </p:sp>
    </p:spTree>
    <p:extLst>
      <p:ext uri="{BB962C8B-B14F-4D97-AF65-F5344CB8AC3E}">
        <p14:creationId xmlns:p14="http://schemas.microsoft.com/office/powerpoint/2010/main" val="3773044506"/>
      </p:ext>
    </p:extLst>
  </p:cSld>
  <p:clrMapOvr>
    <a:masterClrMapping/>
  </p:clrMapOvr>
  <p:extLst mod="1">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400"/>
            </a:lvl1pPr>
          </a:lstStyle>
          <a:p>
            <a:r>
              <a:rPr lang="en-US" sz="3600" dirty="0">
                <a:solidFill>
                  <a:srgbClr val="0B87B4"/>
                </a:solidFill>
                <a:latin typeface="Calibri" charset="0"/>
              </a:rPr>
              <a:t>Master Text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MI_spot_h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863" y="6245913"/>
            <a:ext cx="1554480" cy="475488"/>
          </a:xfrm>
          <a:prstGeom prst="rect">
            <a:avLst/>
          </a:prstGeom>
        </p:spPr>
      </p:pic>
    </p:spTree>
    <p:extLst>
      <p:ext uri="{BB962C8B-B14F-4D97-AF65-F5344CB8AC3E}">
        <p14:creationId xmlns:p14="http://schemas.microsoft.com/office/powerpoint/2010/main" val="161299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400"/>
            </a:lvl1pPr>
          </a:lstStyle>
          <a:p>
            <a:r>
              <a:rPr lang="en-US" sz="3600" dirty="0">
                <a:solidFill>
                  <a:srgbClr val="0B87B4"/>
                </a:solidFill>
                <a:latin typeface="Calibri" charset="0"/>
              </a:rPr>
              <a:t>Master Text Style</a:t>
            </a:r>
            <a:endParaRPr lang="en-US" dirty="0"/>
          </a:p>
        </p:txBody>
      </p:sp>
      <p:pic>
        <p:nvPicPr>
          <p:cNvPr id="5" name="Picture 4" descr="CMI_spot_h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863" y="6245913"/>
            <a:ext cx="1554480" cy="475488"/>
          </a:xfrm>
          <a:prstGeom prst="rect">
            <a:avLst/>
          </a:prstGeom>
        </p:spPr>
      </p:pic>
    </p:spTree>
    <p:extLst>
      <p:ext uri="{BB962C8B-B14F-4D97-AF65-F5344CB8AC3E}">
        <p14:creationId xmlns:p14="http://schemas.microsoft.com/office/powerpoint/2010/main" val="64737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pic>
        <p:nvPicPr>
          <p:cNvPr id="4" name="Picture 3" descr="CMI_spot_h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863" y="6245913"/>
            <a:ext cx="1554480" cy="475488"/>
          </a:xfrm>
          <a:prstGeom prst="rect">
            <a:avLst/>
          </a:prstGeom>
        </p:spPr>
      </p:pic>
    </p:spTree>
    <p:extLst>
      <p:ext uri="{BB962C8B-B14F-4D97-AF65-F5344CB8AC3E}">
        <p14:creationId xmlns:p14="http://schemas.microsoft.com/office/powerpoint/2010/main" val="3999234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240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ctr">
              <a:buNone/>
              <a:defRPr sz="4000" b="0"/>
            </a:lvl1pPr>
          </a:lstStyle>
          <a:p>
            <a:r>
              <a:rPr kumimoji="0" lang="en-US" dirty="0"/>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endParaRPr 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146304" y="6210300"/>
            <a:ext cx="457200" cy="457200"/>
          </a:xfrm>
          <a:prstGeom prst="ellipse">
            <a:avLst/>
          </a:prstGeom>
        </p:spPr>
        <p:txBody>
          <a:bodyPr/>
          <a:lstStyle/>
          <a:p>
            <a:fld id="{E293E94F-EBE8-434F-AC81-5359A69A792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41560326"/>
      </p:ext>
    </p:extLst>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rgbClr val="FFFFFF"/>
        </a:solidFill>
        <a:effectLst/>
      </p:bgPr>
    </p:bg>
    <p:spTree>
      <p:nvGrpSpPr>
        <p:cNvPr id="1" name=""/>
        <p:cNvGrpSpPr/>
        <p:nvPr/>
      </p:nvGrpSpPr>
      <p:grpSpPr>
        <a:xfrm>
          <a:off x="0" y="0"/>
          <a:ext cx="0" cy="0"/>
          <a:chOff x="0" y="0"/>
          <a:chExt cx="0" cy="0"/>
        </a:xfrm>
      </p:grpSpPr>
      <p:pic>
        <p:nvPicPr>
          <p:cNvPr id="4" name="Picture 3" descr="Artboard 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169044" y="3075709"/>
            <a:ext cx="4416552" cy="1967261"/>
          </a:xfrm>
        </p:spPr>
        <p:txBody>
          <a:bodyPr anchor="ctr" anchorCtr="0">
            <a:normAutofit/>
          </a:bodyPr>
          <a:lstStyle>
            <a:lvl1pPr algn="l">
              <a:defRPr sz="2400">
                <a:solidFill>
                  <a:schemeClr val="bg1"/>
                </a:solidFill>
              </a:defRPr>
            </a:lvl1pPr>
          </a:lstStyle>
          <a:p>
            <a:r>
              <a:rPr lang="en-US" dirty="0"/>
              <a:t>Click to edit Master 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60484" y="725679"/>
            <a:ext cx="1807662" cy="1545336"/>
          </a:xfrm>
          <a:prstGeom prst="rect">
            <a:avLst/>
          </a:prstGeom>
        </p:spPr>
      </p:pic>
    </p:spTree>
    <p:extLst>
      <p:ext uri="{BB962C8B-B14F-4D97-AF65-F5344CB8AC3E}">
        <p14:creationId xmlns:p14="http://schemas.microsoft.com/office/powerpoint/2010/main" val="207466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625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FFFFFF"/>
        </a:solidFill>
        <a:effectLst/>
      </p:bgPr>
    </p:bg>
    <p:spTree>
      <p:nvGrpSpPr>
        <p:cNvPr id="1" name=""/>
        <p:cNvGrpSpPr/>
        <p:nvPr/>
      </p:nvGrpSpPr>
      <p:grpSpPr>
        <a:xfrm>
          <a:off x="0" y="0"/>
          <a:ext cx="0" cy="0"/>
          <a:chOff x="0" y="0"/>
          <a:chExt cx="0" cy="0"/>
        </a:xfrm>
      </p:grpSpPr>
      <p:pic>
        <p:nvPicPr>
          <p:cNvPr id="4" name="Picture 3" descr="Artboard 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169044" y="3075709"/>
            <a:ext cx="4416552" cy="1967261"/>
          </a:xfrm>
        </p:spPr>
        <p:txBody>
          <a:bodyPr anchor="ctr" anchorCtr="0">
            <a:normAutofit/>
          </a:bodyPr>
          <a:lstStyle>
            <a:lvl1pPr algn="l">
              <a:defRPr sz="2400">
                <a:solidFill>
                  <a:schemeClr val="bg1"/>
                </a:solidFill>
              </a:defRPr>
            </a:lvl1pPr>
          </a:lstStyle>
          <a:p>
            <a:r>
              <a:rPr lang="en-US" dirty="0"/>
              <a:t>Click to edit Master 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60484" y="725679"/>
            <a:ext cx="1807662" cy="1545336"/>
          </a:xfrm>
          <a:prstGeom prst="rect">
            <a:avLst/>
          </a:prstGeom>
        </p:spPr>
      </p:pic>
    </p:spTree>
    <p:extLst>
      <p:ext uri="{BB962C8B-B14F-4D97-AF65-F5344CB8AC3E}">
        <p14:creationId xmlns:p14="http://schemas.microsoft.com/office/powerpoint/2010/main" val="175786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z="3600" dirty="0">
                <a:solidFill>
                  <a:srgbClr val="0B87B4"/>
                </a:solidFill>
                <a:latin typeface="Calibri" charset="0"/>
              </a:rPr>
              <a:t>Master Text Style</a:t>
            </a:r>
            <a:endParaRPr lang="en-US" dirty="0"/>
          </a:p>
        </p:txBody>
      </p:sp>
      <p:sp>
        <p:nvSpPr>
          <p:cNvPr id="3" name="Text Placeholder 2"/>
          <p:cNvSpPr>
            <a:spLocks noGrp="1"/>
          </p:cNvSpPr>
          <p:nvPr>
            <p:ph type="body" idx="1"/>
          </p:nvPr>
        </p:nvSpPr>
        <p:spPr>
          <a:xfrm>
            <a:off x="457200" y="1600201"/>
            <a:ext cx="8229600" cy="39877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87015745"/>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60" r:id="rId4"/>
    <p:sldLayoutId id="2147483665" r:id="rId5"/>
    <p:sldLayoutId id="2147483667" r:id="rId6"/>
    <p:sldLayoutId id="2147483668" r:id="rId7"/>
    <p:sldLayoutId id="2147483669"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7217" y="64843"/>
            <a:ext cx="8698183" cy="820870"/>
          </a:xfrm>
          <a:prstGeom prst="rect">
            <a:avLst/>
          </a:prstGeom>
        </p:spPr>
        <p:txBody>
          <a:bodyPr vert="horz" lIns="91440" tIns="45720" rIns="91440" bIns="45720" rtlCol="0" anchor="ctr" anchorCtr="0">
            <a:noAutofit/>
          </a:bodyPr>
          <a:lstStyle/>
          <a:p>
            <a:r>
              <a:rPr lang="en-US" dirty="0"/>
              <a:t>Click to edit Master title style</a:t>
            </a:r>
          </a:p>
        </p:txBody>
      </p:sp>
      <p:sp>
        <p:nvSpPr>
          <p:cNvPr id="3" name="Text Placeholder 2"/>
          <p:cNvSpPr>
            <a:spLocks noGrp="1"/>
          </p:cNvSpPr>
          <p:nvPr>
            <p:ph type="body" idx="1"/>
          </p:nvPr>
        </p:nvSpPr>
        <p:spPr>
          <a:xfrm>
            <a:off x="228600" y="1320800"/>
            <a:ext cx="8686800" cy="44582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4"/>
          </p:nvPr>
        </p:nvSpPr>
        <p:spPr>
          <a:xfrm>
            <a:off x="6786699" y="6439457"/>
            <a:ext cx="2203450" cy="277617"/>
          </a:xfrm>
          <a:prstGeom prst="rect">
            <a:avLst/>
          </a:prstGeom>
        </p:spPr>
        <p:txBody>
          <a:bodyPr vert="horz" lIns="91440" tIns="45720" rIns="91440" bIns="45720" rtlCol="0" anchor="b" anchorCtr="0"/>
          <a:lstStyle>
            <a:lvl1pPr algn="r">
              <a:defRPr sz="1200" b="0">
                <a:solidFill>
                  <a:srgbClr val="0067A0"/>
                </a:solidFill>
              </a:defRPr>
            </a:lvl1pPr>
          </a:lstStyle>
          <a:p>
            <a:fld id="{B700F21C-8F8F-42F3-B54E-DA825E538004}" type="slidenum">
              <a:rPr lang="en-US" smtClean="0"/>
              <a:pPr/>
              <a:t>‹#›</a:t>
            </a:fld>
            <a:endParaRPr lang="en-US" dirty="0"/>
          </a:p>
        </p:txBody>
      </p:sp>
      <p:pic>
        <p:nvPicPr>
          <p:cNvPr id="17" name="Picture 16" descr="CMI_spot_h_logo.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6863" y="6245913"/>
            <a:ext cx="1554480" cy="475488"/>
          </a:xfrm>
          <a:prstGeom prst="rect">
            <a:avLst/>
          </a:prstGeom>
        </p:spPr>
      </p:pic>
    </p:spTree>
    <p:extLst>
      <p:ext uri="{BB962C8B-B14F-4D97-AF65-F5344CB8AC3E}">
        <p14:creationId xmlns:p14="http://schemas.microsoft.com/office/powerpoint/2010/main" val="428502002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ftr="0" dt="0"/>
  <p:txStyles>
    <p:titleStyle>
      <a:lvl1pPr algn="l" defTabSz="914400" rtl="0" eaLnBrk="1" latinLnBrk="0" hangingPunct="1">
        <a:lnSpc>
          <a:spcPct val="90000"/>
        </a:lnSpc>
        <a:spcBef>
          <a:spcPct val="0"/>
        </a:spcBef>
        <a:buNone/>
        <a:defRPr sz="2800" b="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300"/>
        </a:spcAft>
        <a:buClr>
          <a:schemeClr val="tx1"/>
        </a:buClr>
        <a:buSzPct val="80000"/>
        <a:buFont typeface="Wingdings" charset="2"/>
        <a:buChar char="u"/>
        <a:defRPr sz="1400" kern="1200">
          <a:solidFill>
            <a:schemeClr val="tx1"/>
          </a:solidFill>
          <a:latin typeface="+mn-lt"/>
          <a:ea typeface="+mn-ea"/>
          <a:cs typeface="+mn-cs"/>
        </a:defRPr>
      </a:lvl1pPr>
      <a:lvl2pPr marL="685800" indent="-228600" algn="l" defTabSz="914400" rtl="0" eaLnBrk="1" latinLnBrk="0" hangingPunct="1">
        <a:lnSpc>
          <a:spcPct val="100000"/>
        </a:lnSpc>
        <a:spcBef>
          <a:spcPts val="300"/>
        </a:spcBef>
        <a:buClr>
          <a:schemeClr val="tx1"/>
        </a:buClr>
        <a:buSzPct val="80000"/>
        <a:buFont typeface="Arial" panose="020B0604020202020204" pitchFamily="34" charset="0"/>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300"/>
        </a:spcBef>
        <a:buClr>
          <a:schemeClr val="tx1"/>
        </a:buClr>
        <a:buSzPct val="120000"/>
        <a:buFont typeface="Arial"/>
        <a:buChar char="•"/>
        <a:defRPr sz="14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300"/>
        </a:spcBef>
        <a:buClr>
          <a:schemeClr val="tx1"/>
        </a:buClr>
        <a:buFont typeface="Wingdings" charset="2"/>
        <a:buChar char="§"/>
        <a:defRPr sz="1400" kern="1200">
          <a:solidFill>
            <a:schemeClr val="bg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pos="144">
          <p15:clr>
            <a:srgbClr val="F26B43"/>
          </p15:clr>
        </p15:guide>
        <p15:guide id="3" pos="5616">
          <p15:clr>
            <a:srgbClr val="F26B43"/>
          </p15:clr>
        </p15:guide>
        <p15:guide id="4" orient="horz" pos="2160">
          <p15:clr>
            <a:srgbClr val="F26B43"/>
          </p15:clr>
        </p15:guide>
        <p15:guide id="5" orient="horz" pos="144">
          <p15:clr>
            <a:srgbClr val="F26B43"/>
          </p15:clr>
        </p15:guide>
        <p15:guide id="6" orient="horz" pos="4176">
          <p15:clr>
            <a:srgbClr val="F26B43"/>
          </p15:clr>
        </p15:guide>
        <p15:guide id="7" orient="horz" pos="696">
          <p15:clr>
            <a:srgbClr val="F26B43"/>
          </p15:clr>
        </p15:guide>
        <p15:guide id="8" orient="horz" pos="912">
          <p15:clr>
            <a:srgbClr val="F26B43"/>
          </p15:clr>
        </p15:guide>
        <p15:guide id="9" orient="horz" pos="76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www.autismspeaks.or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3" Type="http://schemas.openxmlformats.org/officeDocument/2006/relationships/hyperlink" Target="http://www.nationalautismcenter.org" TargetMode="External"/><Relationship Id="rId7" Type="http://schemas.openxmlformats.org/officeDocument/2006/relationships/hyperlink" Target="http://www.childmind.org" TargetMode="External"/><Relationship Id="rId2" Type="http://schemas.openxmlformats.org/officeDocument/2006/relationships/hyperlink" Target="http://www.ASATOnline.org" TargetMode="External"/><Relationship Id="rId1" Type="http://schemas.openxmlformats.org/officeDocument/2006/relationships/slideLayout" Target="../slideLayouts/slideLayout1.xml"/><Relationship Id="rId6" Type="http://schemas.openxmlformats.org/officeDocument/2006/relationships/hyperlink" Target="http://www.autisminternetmodules.org" TargetMode="External"/><Relationship Id="rId5" Type="http://schemas.openxmlformats.org/officeDocument/2006/relationships/hyperlink" Target="http://www.autismspeaks.org" TargetMode="External"/><Relationship Id="rId4" Type="http://schemas.openxmlformats.org/officeDocument/2006/relationships/hyperlink" Target="http://www.firstsigns.org/" TargetMode="Externa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ru-RU" spc="200" dirty="0">
                <a:cs typeface="Calibri"/>
              </a:rPr>
              <a:t>Аутизм:</a:t>
            </a:r>
            <a:br>
              <a:rPr lang="ru-RU" spc="200" dirty="0">
                <a:cs typeface="Calibri"/>
              </a:rPr>
            </a:br>
            <a:r>
              <a:rPr lang="ru-RU" spc="200" dirty="0">
                <a:cs typeface="Calibri"/>
              </a:rPr>
              <a:t>Диагноз и </a:t>
            </a:r>
            <a:r>
              <a:rPr lang="ru-RU" spc="200" dirty="0" smtClean="0">
                <a:cs typeface="Calibri"/>
              </a:rPr>
              <a:t>лечение</a:t>
            </a:r>
            <a:r>
              <a:rPr lang="en-US" spc="200" dirty="0" smtClean="0">
                <a:cs typeface="Calibri"/>
              </a:rPr>
              <a:t/>
            </a:r>
            <a:br>
              <a:rPr lang="en-US" spc="200" dirty="0" smtClean="0">
                <a:cs typeface="Calibri"/>
              </a:rPr>
            </a:br>
            <a:r>
              <a:rPr lang="ru-RU" spc="200" dirty="0" smtClean="0">
                <a:cs typeface="Calibri"/>
              </a:rPr>
              <a:t>Продвижение вперед</a:t>
            </a:r>
            <a:br>
              <a:rPr lang="ru-RU" spc="200" dirty="0" smtClean="0">
                <a:cs typeface="Calibri"/>
              </a:rPr>
            </a:br>
            <a:r>
              <a:rPr lang="ru-RU" spc="200" dirty="0" smtClean="0">
                <a:cs typeface="Calibri"/>
              </a:rPr>
              <a:t> </a:t>
            </a:r>
            <a:r>
              <a:rPr lang="ru-RU" spc="200" dirty="0">
                <a:cs typeface="Calibri"/>
              </a:rPr>
              <a:t/>
            </a:r>
            <a:br>
              <a:rPr lang="ru-RU" spc="200" dirty="0">
                <a:cs typeface="Calibri"/>
              </a:rPr>
            </a:br>
            <a:r>
              <a:rPr lang="ru-RU" spc="200" dirty="0">
                <a:cs typeface="Calibri"/>
              </a:rPr>
              <a:t>Доктор Натали Ведер </a:t>
            </a:r>
          </a:p>
        </p:txBody>
      </p:sp>
    </p:spTree>
    <p:extLst>
      <p:ext uri="{BB962C8B-B14F-4D97-AF65-F5344CB8AC3E}">
        <p14:creationId xmlns:p14="http://schemas.microsoft.com/office/powerpoint/2010/main" val="3220510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ormAutofit/>
          </a:bodyPr>
          <a:lstStyle/>
          <a:p>
            <a:r>
              <a:rPr lang="ru-RU" sz="3600" dirty="0">
                <a:solidFill>
                  <a:srgbClr val="0071B2"/>
                </a:solidFill>
                <a:latin typeface="Arial" panose="020B0604020202020204" pitchFamily="34" charset="0"/>
                <a:cs typeface="Arial" panose="020B0604020202020204" pitchFamily="34" charset="0"/>
              </a:rPr>
              <a:t>Изменения в </a:t>
            </a:r>
            <a:r>
              <a:rPr lang="en-US" sz="3600" dirty="0">
                <a:solidFill>
                  <a:srgbClr val="0071B2"/>
                </a:solidFill>
                <a:latin typeface="Arial" panose="020B0604020202020204" pitchFamily="34" charset="0"/>
                <a:cs typeface="Arial" panose="020B0604020202020204" pitchFamily="34" charset="0"/>
              </a:rPr>
              <a:t>DSM V</a:t>
            </a:r>
          </a:p>
        </p:txBody>
      </p:sp>
      <p:sp>
        <p:nvSpPr>
          <p:cNvPr id="3" name="Content Placeholder 2"/>
          <p:cNvSpPr>
            <a:spLocks noGrp="1"/>
          </p:cNvSpPr>
          <p:nvPr>
            <p:ph idx="1"/>
          </p:nvPr>
        </p:nvSpPr>
        <p:spPr/>
        <p:txBody>
          <a:bodyPr rtlCol="0">
            <a:normAutofit fontScale="92500" lnSpcReduction="10000"/>
          </a:bodyPr>
          <a:lstStyle/>
          <a:p>
            <a:pPr marL="228600" lvl="0" indent="-228600" defTabSz="914400">
              <a:spcBef>
                <a:spcPts val="600"/>
              </a:spcBef>
              <a:spcAft>
                <a:spcPts val="300"/>
              </a:spcAft>
              <a:buClr>
                <a:srgbClr val="0067A0"/>
              </a:buClr>
              <a:buSzPct val="80000"/>
              <a:buFont typeface="Wingdings" charset="2"/>
              <a:buChar char="u"/>
            </a:pPr>
            <a:r>
              <a:rPr lang="ru-RU" sz="1600" dirty="0">
                <a:solidFill>
                  <a:srgbClr val="0067A0"/>
                </a:solidFill>
                <a:latin typeface="Arial"/>
              </a:rPr>
              <a:t>Мультикатегориальную модель сменила модель единой диагностической категории </a:t>
            </a:r>
          </a:p>
          <a:p>
            <a:pPr marL="685800" lvl="1" indent="-228600" defTabSz="914400">
              <a:spcBef>
                <a:spcPts val="300"/>
              </a:spcBef>
              <a:buClr>
                <a:srgbClr val="0067A0"/>
              </a:buClr>
              <a:buSzPct val="80000"/>
              <a:buFont typeface="Arial" panose="020B0604020202020204" pitchFamily="34" charset="0"/>
              <a:buChar char="►"/>
            </a:pPr>
            <a:r>
              <a:rPr lang="ru-RU" sz="1600" dirty="0">
                <a:solidFill>
                  <a:srgbClr val="FFFFFF">
                    <a:lumMod val="50000"/>
                  </a:srgbClr>
                </a:solidFill>
                <a:latin typeface="Arial"/>
              </a:rPr>
              <a:t>Расстройство аутистического спектра (РАС)</a:t>
            </a:r>
          </a:p>
          <a:p>
            <a:pPr marL="228600" lvl="0" indent="-228600" defTabSz="914400">
              <a:spcBef>
                <a:spcPts val="600"/>
              </a:spcBef>
              <a:spcAft>
                <a:spcPts val="300"/>
              </a:spcAft>
              <a:buClr>
                <a:srgbClr val="0067A0"/>
              </a:buClr>
              <a:buSzPct val="80000"/>
              <a:buFont typeface="Wingdings" charset="2"/>
              <a:buChar char="u"/>
            </a:pPr>
            <a:endParaRPr lang="en-US" sz="16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600" dirty="0">
                <a:solidFill>
                  <a:srgbClr val="0067A0"/>
                </a:solidFill>
                <a:latin typeface="Arial"/>
              </a:rPr>
              <a:t>Модель трех областей сменила модель двух областей </a:t>
            </a:r>
            <a:r>
              <a:rPr lang="en-US" sz="1600" dirty="0" smtClean="0">
                <a:solidFill>
                  <a:srgbClr val="0067A0"/>
                </a:solidFill>
                <a:latin typeface="Arial"/>
              </a:rPr>
              <a:t>l</a:t>
            </a:r>
            <a:endParaRPr lang="en-US" sz="1600" dirty="0">
              <a:solidFill>
                <a:srgbClr val="0067A0"/>
              </a:solidFill>
              <a:latin typeface="Arial"/>
            </a:endParaRPr>
          </a:p>
          <a:p>
            <a:pPr marL="685800" lvl="1" indent="-228600" defTabSz="914400">
              <a:spcBef>
                <a:spcPts val="300"/>
              </a:spcBef>
              <a:buClr>
                <a:srgbClr val="0067A0"/>
              </a:buClr>
              <a:buSzPct val="80000"/>
              <a:buFont typeface="Arial" panose="020B0604020202020204" pitchFamily="34" charset="0"/>
              <a:buChar char="►"/>
            </a:pPr>
            <a:r>
              <a:rPr lang="ru-RU" sz="1600" dirty="0">
                <a:solidFill>
                  <a:srgbClr val="FFFFFF">
                    <a:lumMod val="50000"/>
                  </a:srgbClr>
                </a:solidFill>
                <a:latin typeface="Arial"/>
              </a:rPr>
              <a:t>Коммуникативные дефициты рассматриваются как часть социальных нарушений, включая жесты и вербальную коммуникацию</a:t>
            </a:r>
          </a:p>
          <a:p>
            <a:pPr marL="228600" lvl="0" indent="-228600" defTabSz="914400">
              <a:spcBef>
                <a:spcPts val="600"/>
              </a:spcBef>
              <a:spcAft>
                <a:spcPts val="300"/>
              </a:spcAft>
              <a:buClr>
                <a:srgbClr val="0067A0"/>
              </a:buClr>
              <a:buSzPct val="80000"/>
              <a:buFont typeface="Wingdings" charset="2"/>
              <a:buChar char="u"/>
            </a:pPr>
            <a:endParaRPr lang="en-US" sz="16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600" dirty="0">
                <a:solidFill>
                  <a:srgbClr val="0067A0"/>
                </a:solidFill>
                <a:latin typeface="Arial"/>
              </a:rPr>
              <a:t>Уточнение уровней тяжести (уровень 1, 2, 3)</a:t>
            </a:r>
          </a:p>
          <a:p>
            <a:pPr marL="228600" lvl="0" indent="-228600" defTabSz="914400">
              <a:spcBef>
                <a:spcPts val="600"/>
              </a:spcBef>
              <a:spcAft>
                <a:spcPts val="300"/>
              </a:spcAft>
              <a:buClr>
                <a:srgbClr val="0067A0"/>
              </a:buClr>
              <a:buSzPct val="80000"/>
              <a:buFont typeface="Wingdings" charset="2"/>
              <a:buChar char="u"/>
            </a:pPr>
            <a:endParaRPr lang="en-US" sz="16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600" dirty="0">
                <a:solidFill>
                  <a:srgbClr val="0067A0"/>
                </a:solidFill>
                <a:latin typeface="Arial"/>
              </a:rPr>
              <a:t>36 месяцев больше не считаются возрастом появления симптомов</a:t>
            </a:r>
          </a:p>
          <a:p>
            <a:pPr marL="685800" lvl="1" indent="-228600" defTabSz="914400">
              <a:spcBef>
                <a:spcPts val="300"/>
              </a:spcBef>
              <a:buClr>
                <a:srgbClr val="0067A0"/>
              </a:buClr>
              <a:buSzPct val="80000"/>
              <a:buFont typeface="Arial" panose="020B0604020202020204" pitchFamily="34" charset="0"/>
              <a:buChar char="►"/>
            </a:pPr>
            <a:r>
              <a:rPr lang="ru-RU" sz="1600" dirty="0">
                <a:solidFill>
                  <a:srgbClr val="FFFFFF">
                    <a:lumMod val="50000"/>
                  </a:srgbClr>
                </a:solidFill>
                <a:latin typeface="Arial"/>
              </a:rPr>
              <a:t>История пациента принимается во внимание при диагностике, которая больше не полагается только на наблюдаемые виды поведения, в результате, появляется гибкость в отношении возраста для постановки диагноза, можно диагностировать  детей более старшего возраста. </a:t>
            </a:r>
          </a:p>
          <a:p>
            <a:pPr fontAlgn="auto">
              <a:spcAft>
                <a:spcPts val="0"/>
              </a:spcAft>
              <a:buFont typeface="Arial"/>
              <a:buChar char="•"/>
              <a:defRPr/>
            </a:pPr>
            <a:endParaRPr lang="en-US" dirty="0"/>
          </a:p>
        </p:txBody>
      </p:sp>
    </p:spTree>
    <p:extLst>
      <p:ext uri="{BB962C8B-B14F-4D97-AF65-F5344CB8AC3E}">
        <p14:creationId xmlns:p14="http://schemas.microsoft.com/office/powerpoint/2010/main" val="312438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normAutofit/>
          </a:bodyPr>
          <a:lstStyle/>
          <a:p>
            <a:r>
              <a:rPr lang="ru-RU" sz="3600" dirty="0">
                <a:solidFill>
                  <a:srgbClr val="0071B2"/>
                </a:solidFill>
                <a:latin typeface="Arial" panose="020B0604020202020204" pitchFamily="34" charset="0"/>
                <a:cs typeface="Arial" panose="020B0604020202020204" pitchFamily="34" charset="0"/>
              </a:rPr>
              <a:t>Изменения</a:t>
            </a:r>
            <a:endParaRPr lang="en-US" sz="3600" dirty="0">
              <a:solidFill>
                <a:srgbClr val="0071B2"/>
              </a:solidFill>
              <a:latin typeface="Arial" panose="020B0604020202020204" pitchFamily="34" charset="0"/>
              <a:cs typeface="Arial" panose="020B0604020202020204" pitchFamily="34" charset="0"/>
            </a:endParaRPr>
          </a:p>
        </p:txBody>
      </p:sp>
      <p:sp>
        <p:nvSpPr>
          <p:cNvPr id="44034" name="Content Placeholder 2"/>
          <p:cNvSpPr>
            <a:spLocks noGrp="1"/>
          </p:cNvSpPr>
          <p:nvPr>
            <p:ph idx="1"/>
          </p:nvPr>
        </p:nvSpPr>
        <p:spPr/>
        <p:txBody>
          <a:bodyPr>
            <a:noAutofit/>
          </a:bodyPr>
          <a:lstStyle/>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Удаление задержки или полного отсутствия устной речи как основного диагностического критерия </a:t>
            </a:r>
          </a:p>
          <a:p>
            <a:pPr marL="0" lvl="0" indent="0" defTabSz="914400">
              <a:spcBef>
                <a:spcPts val="600"/>
              </a:spcBef>
              <a:spcAft>
                <a:spcPts val="300"/>
              </a:spcAft>
              <a:buClr>
                <a:srgbClr val="0067A0"/>
              </a:buClr>
              <a:buSzPct val="80000"/>
              <a:buNone/>
            </a:pPr>
            <a:endParaRPr lang="en-US" sz="20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Добавление новых симптомов </a:t>
            </a:r>
          </a:p>
          <a:p>
            <a:pPr marL="685800" lvl="1" indent="-228600" defTabSz="914400">
              <a:spcBef>
                <a:spcPts val="300"/>
              </a:spcBef>
              <a:buClr>
                <a:srgbClr val="0067A0"/>
              </a:buClr>
              <a:buSzPct val="80000"/>
              <a:buFont typeface="Arial" panose="020B0604020202020204" pitchFamily="34" charset="0"/>
              <a:buChar char="►"/>
            </a:pPr>
            <a:r>
              <a:rPr lang="ru-RU" sz="2000" dirty="0">
                <a:solidFill>
                  <a:srgbClr val="FFFFFF">
                    <a:lumMod val="50000"/>
                  </a:srgbClr>
                </a:solidFill>
                <a:latin typeface="Arial"/>
              </a:rPr>
              <a:t>В том числе, сенсорных интересов и неприязни </a:t>
            </a:r>
          </a:p>
          <a:p>
            <a:pPr lvl="2" defTabSz="914400">
              <a:spcBef>
                <a:spcPts val="300"/>
              </a:spcBef>
              <a:buClr>
                <a:srgbClr val="0067A0"/>
              </a:buClr>
              <a:buSzPct val="120000"/>
            </a:pPr>
            <a:r>
              <a:rPr lang="ru-RU" sz="2000" dirty="0">
                <a:solidFill>
                  <a:srgbClr val="FFFFFF">
                    <a:lumMod val="50000"/>
                  </a:srgbClr>
                </a:solidFill>
                <a:latin typeface="Arial"/>
              </a:rPr>
              <a:t>Сенсорные интересы в рамках ограниченного и повторяющегося поведения </a:t>
            </a:r>
          </a:p>
          <a:p>
            <a:pPr marL="914400" lvl="2" indent="0" defTabSz="914400">
              <a:spcBef>
                <a:spcPts val="300"/>
              </a:spcBef>
              <a:buClr>
                <a:srgbClr val="0067A0"/>
              </a:buClr>
              <a:buSzPct val="120000"/>
              <a:buNone/>
            </a:pPr>
            <a:endParaRPr lang="en-US" sz="2000" dirty="0">
              <a:solidFill>
                <a:srgbClr val="FFFFFF">
                  <a:lumMod val="50000"/>
                </a:srgbClr>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Включение лингвистических характеристик всего спектра</a:t>
            </a:r>
          </a:p>
          <a:p>
            <a:pPr marL="685800" lvl="1" indent="-228600" defTabSz="914400">
              <a:spcBef>
                <a:spcPts val="300"/>
              </a:spcBef>
              <a:buClr>
                <a:srgbClr val="0067A0"/>
              </a:buClr>
              <a:buSzPct val="80000"/>
              <a:buFont typeface="Arial" panose="020B0604020202020204" pitchFamily="34" charset="0"/>
              <a:buChar char="►"/>
            </a:pPr>
            <a:r>
              <a:rPr lang="ru-RU" sz="2000" dirty="0">
                <a:solidFill>
                  <a:srgbClr val="FFFFFF">
                    <a:lumMod val="50000"/>
                  </a:srgbClr>
                </a:solidFill>
                <a:latin typeface="Arial"/>
              </a:rPr>
              <a:t>“Трудности с поддержанием нормального диалога с обменом фразами”</a:t>
            </a:r>
          </a:p>
        </p:txBody>
      </p:sp>
    </p:spTree>
    <p:extLst>
      <p:ext uri="{BB962C8B-B14F-4D97-AF65-F5344CB8AC3E}">
        <p14:creationId xmlns:p14="http://schemas.microsoft.com/office/powerpoint/2010/main" val="1540471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normAutofit/>
          </a:bodyPr>
          <a:lstStyle/>
          <a:p>
            <a:r>
              <a:rPr lang="ru-RU" sz="3600" dirty="0">
                <a:solidFill>
                  <a:srgbClr val="0071B2"/>
                </a:solidFill>
                <a:latin typeface="Arial" panose="020B0604020202020204" pitchFamily="34" charset="0"/>
                <a:cs typeface="Arial" panose="020B0604020202020204" pitchFamily="34" charset="0"/>
              </a:rPr>
              <a:t>Изменения</a:t>
            </a:r>
            <a:endParaRPr lang="en-US" sz="3600" dirty="0">
              <a:solidFill>
                <a:srgbClr val="0071B2"/>
              </a:solidFill>
              <a:latin typeface="Arial" panose="020B0604020202020204" pitchFamily="34" charset="0"/>
              <a:cs typeface="Arial" panose="020B0604020202020204" pitchFamily="34" charset="0"/>
            </a:endParaRPr>
          </a:p>
        </p:txBody>
      </p:sp>
      <p:sp>
        <p:nvSpPr>
          <p:cNvPr id="46082" name="Content Placeholder 2"/>
          <p:cNvSpPr>
            <a:spLocks noGrp="1"/>
          </p:cNvSpPr>
          <p:nvPr>
            <p:ph idx="1"/>
          </p:nvPr>
        </p:nvSpPr>
        <p:spPr>
          <a:xfrm>
            <a:off x="457200" y="1600200"/>
            <a:ext cx="8229600" cy="3906838"/>
          </a:xfrm>
        </p:spPr>
        <p:txBody>
          <a:bodyPr/>
          <a:lstStyle/>
          <a:p>
            <a:pPr marL="0" indent="0">
              <a:buNone/>
            </a:pPr>
            <a:endParaRPr lang="en-US" dirty="0"/>
          </a:p>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Область социального поведения была изменена с «трудности с установлением отношений со сверстниками и аномальная социальная игра" в DSM-IV-TR на «трудности с адаптацией поведения в соответствии с различными социальными контекстами" в DSM 5</a:t>
            </a:r>
          </a:p>
          <a:p>
            <a:endParaRPr lang="en-US" dirty="0"/>
          </a:p>
        </p:txBody>
      </p:sp>
    </p:spTree>
    <p:extLst>
      <p:ext uri="{BB962C8B-B14F-4D97-AF65-F5344CB8AC3E}">
        <p14:creationId xmlns:p14="http://schemas.microsoft.com/office/powerpoint/2010/main" val="70798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27732"/>
            <a:ext cx="8229600" cy="4642834"/>
          </a:xfrm>
        </p:spPr>
        <p:txBody>
          <a:bodyPr rtlCol="0">
            <a:normAutofit fontScale="92500" lnSpcReduction="10000"/>
          </a:bodyPr>
          <a:lstStyle/>
          <a:p>
            <a:pPr marL="0" lvl="0" indent="0" algn="ctr" defTabSz="914400">
              <a:spcBef>
                <a:spcPts val="600"/>
              </a:spcBef>
              <a:spcAft>
                <a:spcPts val="1200"/>
              </a:spcAft>
              <a:buClr>
                <a:srgbClr val="0067A0"/>
              </a:buClr>
              <a:buSzPct val="80000"/>
              <a:buNone/>
              <a:defRPr/>
            </a:pPr>
            <a:r>
              <a:rPr lang="ru-RU" sz="4000" dirty="0">
                <a:solidFill>
                  <a:srgbClr val="0067A0"/>
                </a:solidFill>
                <a:latin typeface="Arial"/>
              </a:rPr>
              <a:t>Риск</a:t>
            </a:r>
          </a:p>
          <a:p>
            <a:pPr marL="0" lvl="0" indent="0" defTabSz="914400">
              <a:spcBef>
                <a:spcPts val="600"/>
              </a:spcBef>
              <a:spcAft>
                <a:spcPts val="1200"/>
              </a:spcAft>
              <a:buClr>
                <a:srgbClr val="0067A0"/>
              </a:buClr>
              <a:buSzPct val="80000"/>
              <a:buNone/>
              <a:defRPr/>
            </a:pPr>
            <a:r>
              <a:rPr lang="ru-RU" sz="1700" dirty="0">
                <a:solidFill>
                  <a:srgbClr val="0067A0"/>
                </a:solidFill>
                <a:latin typeface="Arial"/>
              </a:rPr>
              <a:t>Семейный/генетический</a:t>
            </a:r>
          </a:p>
          <a:p>
            <a:pPr marL="685800" lvl="1" indent="-342900" defTabSz="914400">
              <a:spcBef>
                <a:spcPts val="300"/>
              </a:spcBef>
              <a:spcAft>
                <a:spcPts val="1200"/>
              </a:spcAft>
              <a:buClr>
                <a:srgbClr val="0067A0"/>
              </a:buClr>
              <a:buSzPct val="80000"/>
              <a:buFont typeface="Arial" panose="020B0604020202020204" pitchFamily="34" charset="0"/>
              <a:buChar char="►"/>
              <a:defRPr/>
            </a:pPr>
            <a:r>
              <a:rPr lang="ru-RU" sz="1700" dirty="0">
                <a:solidFill>
                  <a:srgbClr val="FFFFFF">
                    <a:lumMod val="50000"/>
                  </a:srgbClr>
                </a:solidFill>
                <a:latin typeface="Arial"/>
              </a:rPr>
              <a:t>Конкордантность выше у монозиготных близнецов </a:t>
            </a:r>
          </a:p>
          <a:p>
            <a:pPr marL="685800" lvl="1" indent="-342900" defTabSz="914400">
              <a:spcBef>
                <a:spcPts val="300"/>
              </a:spcBef>
              <a:spcAft>
                <a:spcPts val="1200"/>
              </a:spcAft>
              <a:buClr>
                <a:srgbClr val="0067A0"/>
              </a:buClr>
              <a:buSzPct val="80000"/>
              <a:buFont typeface="Arial" panose="020B0604020202020204" pitchFamily="34" charset="0"/>
              <a:buChar char="►"/>
              <a:defRPr/>
            </a:pPr>
            <a:r>
              <a:rPr lang="ru-RU" sz="1700" dirty="0">
                <a:solidFill>
                  <a:srgbClr val="FFFFFF">
                    <a:lumMod val="50000"/>
                  </a:srgbClr>
                </a:solidFill>
                <a:latin typeface="Arial"/>
              </a:rPr>
              <a:t>Повышенный риск для последующих детей </a:t>
            </a:r>
          </a:p>
          <a:p>
            <a:pPr marL="685800" lvl="1" indent="-342900" defTabSz="914400">
              <a:spcBef>
                <a:spcPts val="300"/>
              </a:spcBef>
              <a:spcAft>
                <a:spcPts val="1200"/>
              </a:spcAft>
              <a:buClr>
                <a:srgbClr val="0067A0"/>
              </a:buClr>
              <a:buSzPct val="80000"/>
              <a:buFont typeface="Arial" panose="020B0604020202020204" pitchFamily="34" charset="0"/>
              <a:buChar char="►"/>
              <a:defRPr/>
            </a:pPr>
            <a:r>
              <a:rPr lang="ru-RU" sz="1700" dirty="0">
                <a:solidFill>
                  <a:srgbClr val="FFFFFF">
                    <a:lumMod val="50000"/>
                  </a:srgbClr>
                </a:solidFill>
                <a:latin typeface="Arial"/>
              </a:rPr>
              <a:t>У большинства нет </a:t>
            </a:r>
            <a:r>
              <a:rPr lang="en-US" sz="1700" dirty="0">
                <a:solidFill>
                  <a:srgbClr val="FFFFFF">
                    <a:lumMod val="50000"/>
                  </a:srgbClr>
                </a:solidFill>
                <a:latin typeface="Arial"/>
              </a:rPr>
              <a:t>IQ&lt;70</a:t>
            </a:r>
          </a:p>
          <a:p>
            <a:pPr marL="685800" lvl="1" indent="-342900" defTabSz="914400">
              <a:spcBef>
                <a:spcPts val="300"/>
              </a:spcBef>
              <a:spcAft>
                <a:spcPts val="1200"/>
              </a:spcAft>
              <a:buClr>
                <a:srgbClr val="0067A0"/>
              </a:buClr>
              <a:buSzPct val="80000"/>
              <a:buFont typeface="Arial" panose="020B0604020202020204" pitchFamily="34" charset="0"/>
              <a:buChar char="►"/>
              <a:defRPr/>
            </a:pPr>
            <a:r>
              <a:rPr lang="ru-RU" sz="1700" dirty="0">
                <a:solidFill>
                  <a:srgbClr val="FFFFFF">
                    <a:lumMod val="50000"/>
                  </a:srgbClr>
                </a:solidFill>
                <a:latin typeface="Arial"/>
              </a:rPr>
              <a:t>Чаще встречаются генетические/хромосомные состояния </a:t>
            </a:r>
          </a:p>
          <a:p>
            <a:pPr marL="685800" lvl="1" indent="-342900" defTabSz="914400">
              <a:spcBef>
                <a:spcPts val="300"/>
              </a:spcBef>
              <a:spcAft>
                <a:spcPts val="1200"/>
              </a:spcAft>
              <a:buClr>
                <a:srgbClr val="0067A0"/>
              </a:buClr>
              <a:buSzPct val="80000"/>
              <a:buFont typeface="Arial" panose="020B0604020202020204" pitchFamily="34" charset="0"/>
              <a:buChar char="►"/>
              <a:defRPr/>
            </a:pPr>
            <a:r>
              <a:rPr lang="ru-RU" sz="1700" dirty="0">
                <a:solidFill>
                  <a:srgbClr val="FFFFFF">
                    <a:lumMod val="50000"/>
                  </a:srgbClr>
                </a:solidFill>
                <a:latin typeface="Arial"/>
              </a:rPr>
              <a:t>Больше риск для родителей более старшего возраста (отцов)</a:t>
            </a:r>
          </a:p>
          <a:p>
            <a:pPr marL="0" lvl="0" indent="0" defTabSz="914400">
              <a:spcBef>
                <a:spcPts val="600"/>
              </a:spcBef>
              <a:spcAft>
                <a:spcPts val="1200"/>
              </a:spcAft>
              <a:buClr>
                <a:srgbClr val="0067A0"/>
              </a:buClr>
              <a:buSzPct val="80000"/>
              <a:buNone/>
              <a:defRPr/>
            </a:pPr>
            <a:r>
              <a:rPr lang="ru-RU" sz="1700" dirty="0">
                <a:solidFill>
                  <a:srgbClr val="0067A0"/>
                </a:solidFill>
                <a:latin typeface="Arial"/>
              </a:rPr>
              <a:t>Факторы окружающей среды</a:t>
            </a:r>
          </a:p>
          <a:p>
            <a:pPr marL="685800" lvl="1" indent="-342900" defTabSz="914400">
              <a:spcBef>
                <a:spcPts val="300"/>
              </a:spcBef>
              <a:spcAft>
                <a:spcPts val="1200"/>
              </a:spcAft>
              <a:buClr>
                <a:srgbClr val="0067A0"/>
              </a:buClr>
              <a:buSzPct val="80000"/>
              <a:buFont typeface="Arial" panose="020B0604020202020204" pitchFamily="34" charset="0"/>
              <a:buChar char="►"/>
              <a:defRPr/>
            </a:pPr>
            <a:r>
              <a:rPr lang="ru-RU" sz="1700" dirty="0">
                <a:solidFill>
                  <a:srgbClr val="FFFFFF">
                    <a:lumMod val="50000"/>
                  </a:srgbClr>
                </a:solidFill>
                <a:latin typeface="Arial"/>
              </a:rPr>
              <a:t>Возможно, что распространенность выше в развитых обществах </a:t>
            </a:r>
          </a:p>
          <a:p>
            <a:pPr marL="685800" lvl="1" indent="-342900" defTabSz="914400">
              <a:spcBef>
                <a:spcPts val="300"/>
              </a:spcBef>
              <a:spcAft>
                <a:spcPts val="1200"/>
              </a:spcAft>
              <a:buClr>
                <a:srgbClr val="0067A0"/>
              </a:buClr>
              <a:buSzPct val="80000"/>
              <a:buFont typeface="Arial" panose="020B0604020202020204" pitchFamily="34" charset="0"/>
              <a:buChar char="►"/>
              <a:defRPr/>
            </a:pPr>
            <a:r>
              <a:rPr lang="ru-RU" sz="1700" dirty="0">
                <a:solidFill>
                  <a:srgbClr val="FFFFFF">
                    <a:lumMod val="50000"/>
                  </a:srgbClr>
                </a:solidFill>
                <a:latin typeface="Arial"/>
              </a:rPr>
              <a:t>Недавние аргументы о иммунной системе </a:t>
            </a:r>
          </a:p>
          <a:p>
            <a:pPr marL="0" indent="0" fontAlgn="auto">
              <a:spcAft>
                <a:spcPts val="0"/>
              </a:spcAft>
              <a:buFont typeface="Arial"/>
              <a:buNone/>
              <a:defRPr/>
            </a:pPr>
            <a:endParaRPr lang="en-US" dirty="0"/>
          </a:p>
          <a:p>
            <a:pPr marL="0" indent="0" algn="ctr" fontAlgn="auto">
              <a:spcAft>
                <a:spcPts val="0"/>
              </a:spcAft>
              <a:buFont typeface="Arial"/>
              <a:buNone/>
              <a:defRPr/>
            </a:pPr>
            <a:endParaRPr lang="en-US" dirty="0"/>
          </a:p>
          <a:p>
            <a:pPr marL="0" indent="0" algn="ctr" fontAlgn="auto">
              <a:spcAft>
                <a:spcPts val="0"/>
              </a:spcAft>
              <a:buFont typeface="Arial"/>
              <a:buNone/>
              <a:defRPr/>
            </a:pPr>
            <a:endParaRPr lang="en-US" dirty="0"/>
          </a:p>
        </p:txBody>
      </p:sp>
    </p:spTree>
    <p:extLst>
      <p:ext uri="{BB962C8B-B14F-4D97-AF65-F5344CB8AC3E}">
        <p14:creationId xmlns:p14="http://schemas.microsoft.com/office/powerpoint/2010/main" val="158763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3069873" y="571839"/>
            <a:ext cx="5979769" cy="5973763"/>
          </a:xfrm>
        </p:spPr>
        <p:txBody>
          <a:bodyPr>
            <a:normAutofit/>
          </a:bodyPr>
          <a:lstStyle/>
          <a:p>
            <a:pPr marL="0" indent="0">
              <a:buNone/>
            </a:pPr>
            <a:r>
              <a:rPr lang="ru-RU" dirty="0">
                <a:solidFill>
                  <a:srgbClr val="0071B2"/>
                </a:solidFill>
                <a:latin typeface="Arial" panose="020B0604020202020204" pitchFamily="34" charset="0"/>
                <a:cs typeface="Arial" panose="020B0604020202020204" pitchFamily="34" charset="0"/>
              </a:rPr>
              <a:t>Риск повторных диагнозов для расстройств аутистического спектра: данные исследовательского консорциума </a:t>
            </a:r>
            <a:r>
              <a:rPr lang="ru-RU" dirty="0" err="1">
                <a:solidFill>
                  <a:srgbClr val="0071B2"/>
                </a:solidFill>
                <a:latin typeface="Arial" panose="020B0604020202020204" pitchFamily="34" charset="0"/>
                <a:cs typeface="Arial" panose="020B0604020202020204" pitchFamily="34" charset="0"/>
              </a:rPr>
              <a:t>сиблингов</a:t>
            </a:r>
            <a:r>
              <a:rPr lang="ru-RU" dirty="0">
                <a:solidFill>
                  <a:srgbClr val="0071B2"/>
                </a:solidFill>
                <a:latin typeface="Arial" panose="020B0604020202020204" pitchFamily="34" charset="0"/>
                <a:cs typeface="Arial" panose="020B0604020202020204" pitchFamily="34" charset="0"/>
              </a:rPr>
              <a:t> младенческого возраста</a:t>
            </a:r>
          </a:p>
          <a:p>
            <a:pPr marL="0" indent="0">
              <a:buNone/>
            </a:pPr>
            <a:r>
              <a:rPr lang="ru-RU" dirty="0">
                <a:solidFill>
                  <a:srgbClr val="0071B2"/>
                </a:solidFill>
                <a:latin typeface="Arial" panose="020B0604020202020204" pitchFamily="34" charset="0"/>
                <a:cs typeface="Arial" panose="020B0604020202020204" pitchFamily="34" charset="0"/>
              </a:rPr>
              <a:t>Встречаемость аутизма среди сибсов %18</a:t>
            </a:r>
          </a:p>
          <a:p>
            <a:pPr marL="0" indent="0">
              <a:buNone/>
            </a:pPr>
            <a:r>
              <a:rPr lang="ru-RU" dirty="0" smtClean="0">
                <a:solidFill>
                  <a:srgbClr val="0071B2"/>
                </a:solidFill>
                <a:latin typeface="Arial" panose="020B0604020202020204" pitchFamily="34" charset="0"/>
                <a:cs typeface="Arial" panose="020B0604020202020204" pitchFamily="34" charset="0"/>
              </a:rPr>
              <a:t>     Братья </a:t>
            </a:r>
            <a:r>
              <a:rPr lang="ru-RU" dirty="0">
                <a:solidFill>
                  <a:srgbClr val="0071B2"/>
                </a:solidFill>
                <a:latin typeface="Arial" panose="020B0604020202020204" pitchFamily="34" charset="0"/>
                <a:cs typeface="Arial" panose="020B0604020202020204" pitchFamily="34" charset="0"/>
              </a:rPr>
              <a:t>%26</a:t>
            </a:r>
          </a:p>
          <a:p>
            <a:pPr marL="0" indent="0">
              <a:buNone/>
            </a:pPr>
            <a:r>
              <a:rPr lang="ru-RU" dirty="0">
                <a:solidFill>
                  <a:srgbClr val="0071B2"/>
                </a:solidFill>
                <a:latin typeface="Arial" panose="020B0604020202020204" pitchFamily="34" charset="0"/>
                <a:cs typeface="Arial" panose="020B0604020202020204" pitchFamily="34" charset="0"/>
              </a:rPr>
              <a:t>     </a:t>
            </a:r>
            <a:r>
              <a:rPr lang="ru-RU" dirty="0" smtClean="0">
                <a:solidFill>
                  <a:srgbClr val="0071B2"/>
                </a:solidFill>
                <a:latin typeface="Arial" panose="020B0604020202020204" pitchFamily="34" charset="0"/>
                <a:cs typeface="Arial" panose="020B0604020202020204" pitchFamily="34" charset="0"/>
              </a:rPr>
              <a:t>Сестры </a:t>
            </a:r>
            <a:r>
              <a:rPr lang="ru-RU" dirty="0">
                <a:solidFill>
                  <a:srgbClr val="0071B2"/>
                </a:solidFill>
                <a:latin typeface="Arial" panose="020B0604020202020204" pitchFamily="34" charset="0"/>
                <a:cs typeface="Arial" panose="020B0604020202020204" pitchFamily="34" charset="0"/>
              </a:rPr>
              <a:t>%9</a:t>
            </a:r>
          </a:p>
          <a:p>
            <a:pPr marL="0" indent="0">
              <a:buNone/>
            </a:pPr>
            <a:endParaRPr lang="ru-RU" dirty="0">
              <a:solidFill>
                <a:srgbClr val="0071B2"/>
              </a:solidFill>
              <a:latin typeface="Arial" panose="020B0604020202020204" pitchFamily="34" charset="0"/>
              <a:cs typeface="Arial" panose="020B0604020202020204" pitchFamily="34" charset="0"/>
            </a:endParaRPr>
          </a:p>
          <a:p>
            <a:endParaRPr lang="en-US" sz="2400" dirty="0"/>
          </a:p>
        </p:txBody>
      </p:sp>
      <p:sp>
        <p:nvSpPr>
          <p:cNvPr id="6" name="TextBox 5"/>
          <p:cNvSpPr txBox="1"/>
          <p:nvPr/>
        </p:nvSpPr>
        <p:spPr>
          <a:xfrm>
            <a:off x="6375061" y="5802868"/>
            <a:ext cx="1885966" cy="369332"/>
          </a:xfrm>
          <a:prstGeom prst="rect">
            <a:avLst/>
          </a:prstGeom>
          <a:noFill/>
        </p:spPr>
        <p:txBody>
          <a:bodyPr wrap="none" rtlCol="0">
            <a:spAutoFit/>
          </a:bodyPr>
          <a:lstStyle/>
          <a:p>
            <a:r>
              <a:rPr lang="en-US" i="1" dirty="0">
                <a:solidFill>
                  <a:srgbClr val="0071B2"/>
                </a:solidFill>
                <a:latin typeface="Arial" panose="020B0604020202020204" pitchFamily="34" charset="0"/>
                <a:cs typeface="Arial" panose="020B0604020202020204" pitchFamily="34" charset="0"/>
              </a:rPr>
              <a:t>Pediatrics, 2011</a:t>
            </a:r>
            <a:r>
              <a:rPr lang="en-US" dirty="0">
                <a:solidFill>
                  <a:srgbClr val="0071B2"/>
                </a:solidFill>
                <a:latin typeface="Arial" panose="020B0604020202020204" pitchFamily="34" charset="0"/>
                <a:cs typeface="Arial" panose="020B0604020202020204" pitchFamily="34" charset="0"/>
              </a:rPr>
              <a:t> </a:t>
            </a:r>
          </a:p>
        </p:txBody>
      </p:sp>
      <p:pic>
        <p:nvPicPr>
          <p:cNvPr id="4" name="Picture 3" descr="peds-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895600"/>
            <a:ext cx="1640231" cy="2197100"/>
          </a:xfrm>
          <a:prstGeom prst="rect">
            <a:avLst/>
          </a:prstGeom>
        </p:spPr>
      </p:pic>
    </p:spTree>
    <p:extLst>
      <p:ext uri="{BB962C8B-B14F-4D97-AF65-F5344CB8AC3E}">
        <p14:creationId xmlns:p14="http://schemas.microsoft.com/office/powerpoint/2010/main" val="128892042"/>
      </p:ext>
    </p:extLst>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417262"/>
            <a:ext cx="8229600" cy="2255837"/>
          </a:xfrm>
        </p:spPr>
        <p:txBody>
          <a:bodyPr>
            <a:normAutofit lnSpcReduction="10000"/>
          </a:bodyPr>
          <a:lstStyle/>
          <a:p>
            <a:pPr marL="0" indent="0" algn="ctr">
              <a:spcAft>
                <a:spcPts val="1800"/>
              </a:spcAft>
              <a:buFont typeface="Arial" charset="0"/>
              <a:buNone/>
            </a:pPr>
            <a:r>
              <a:rPr lang="ru-RU" sz="3200" dirty="0">
                <a:solidFill>
                  <a:srgbClr val="0071B2"/>
                </a:solidFill>
                <a:latin typeface="Arial" panose="020B0604020202020204" pitchFamily="34" charset="0"/>
                <a:cs typeface="Arial" panose="020B0604020202020204" pitchFamily="34" charset="0"/>
              </a:rPr>
              <a:t>Неврологической расстройство… не психиатрическое </a:t>
            </a:r>
          </a:p>
          <a:p>
            <a:pPr marL="0" indent="0" algn="ctr">
              <a:spcAft>
                <a:spcPts val="1800"/>
              </a:spcAft>
              <a:buFont typeface="Arial" charset="0"/>
              <a:buNone/>
            </a:pPr>
            <a:r>
              <a:rPr lang="ru-RU" sz="3200" dirty="0">
                <a:solidFill>
                  <a:srgbClr val="0071B2"/>
                </a:solidFill>
                <a:latin typeface="Arial" panose="020B0604020202020204" pitchFamily="34" charset="0"/>
                <a:cs typeface="Arial" panose="020B0604020202020204" pitchFamily="34" charset="0"/>
              </a:rPr>
              <a:t>Тем не менее, проявляется на когнитивном и поведенческом уровне </a:t>
            </a:r>
          </a:p>
        </p:txBody>
      </p:sp>
    </p:spTree>
    <p:extLst>
      <p:ext uri="{BB962C8B-B14F-4D97-AF65-F5344CB8AC3E}">
        <p14:creationId xmlns:p14="http://schemas.microsoft.com/office/powerpoint/2010/main" val="405727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46250"/>
            <a:ext cx="8229600" cy="3359150"/>
          </a:xfrm>
        </p:spPr>
        <p:txBody>
          <a:bodyPr>
            <a:normAutofit fontScale="92500" lnSpcReduction="20000"/>
          </a:bodyPr>
          <a:lstStyle/>
          <a:p>
            <a:pPr marL="228600" lvl="0" indent="-228600" defTabSz="914400">
              <a:spcBef>
                <a:spcPts val="1175"/>
              </a:spcBef>
              <a:spcAft>
                <a:spcPts val="1200"/>
              </a:spcAft>
              <a:buClr>
                <a:srgbClr val="0067A0"/>
              </a:buClr>
              <a:buSzPct val="80000"/>
              <a:buFont typeface="Wingdings" charset="2"/>
              <a:buChar char="u"/>
            </a:pPr>
            <a:r>
              <a:rPr lang="ru-RU" sz="2000" dirty="0">
                <a:solidFill>
                  <a:srgbClr val="0067A0"/>
                </a:solidFill>
                <a:latin typeface="Arial"/>
              </a:rPr>
              <a:t>Проявления начинаются рано, скорее всего, являются результатом внутриутробных изменений (скорее всего, на сроке до 30 недель </a:t>
            </a:r>
            <a:r>
              <a:rPr lang="ru-RU" sz="2000" dirty="0" err="1">
                <a:solidFill>
                  <a:srgbClr val="0067A0"/>
                </a:solidFill>
                <a:latin typeface="Arial"/>
              </a:rPr>
              <a:t>гестации</a:t>
            </a:r>
            <a:r>
              <a:rPr lang="ru-RU" sz="2000" dirty="0">
                <a:solidFill>
                  <a:srgbClr val="0067A0"/>
                </a:solidFill>
                <a:latin typeface="Arial"/>
              </a:rPr>
              <a:t>)</a:t>
            </a:r>
          </a:p>
          <a:p>
            <a:pPr marL="228600" lvl="0" indent="-228600" defTabSz="914400">
              <a:spcBef>
                <a:spcPts val="1175"/>
              </a:spcBef>
              <a:spcAft>
                <a:spcPts val="1200"/>
              </a:spcAft>
              <a:buClr>
                <a:srgbClr val="0067A0"/>
              </a:buClr>
              <a:buSzPct val="80000"/>
              <a:buFont typeface="Wingdings" charset="2"/>
              <a:buChar char="u"/>
            </a:pPr>
            <a:r>
              <a:rPr lang="ru-RU" sz="2000" dirty="0">
                <a:solidFill>
                  <a:srgbClr val="0067A0"/>
                </a:solidFill>
                <a:latin typeface="Arial"/>
              </a:rPr>
              <a:t>Закономерности внутриутробных изменений предполагают значительные задержки в созревании ряда областей мозга, которые влияют на неявные компоненты движений и коммуникации, систем памяти, языка, выражения эмоций, восприятия себя и социального взаимодействия </a:t>
            </a:r>
          </a:p>
          <a:p>
            <a:pPr marL="228600" lvl="0" indent="-228600" defTabSz="914400">
              <a:spcBef>
                <a:spcPts val="1175"/>
              </a:spcBef>
              <a:spcAft>
                <a:spcPts val="1200"/>
              </a:spcAft>
              <a:buClr>
                <a:srgbClr val="0067A0"/>
              </a:buClr>
              <a:buSzPct val="80000"/>
              <a:buFont typeface="Wingdings" charset="2"/>
              <a:buChar char="u"/>
            </a:pPr>
            <a:r>
              <a:rPr lang="ru-RU" sz="2000" dirty="0">
                <a:solidFill>
                  <a:srgbClr val="0067A0"/>
                </a:solidFill>
                <a:latin typeface="Arial"/>
              </a:rPr>
              <a:t>Причины этих изменений до сих пор исследуются, но к возможным причинам относятся инфекции, генетические особенности, воспалительные процессы и </a:t>
            </a:r>
            <a:r>
              <a:rPr lang="ru-RU" sz="2000" dirty="0" smtClean="0">
                <a:solidFill>
                  <a:srgbClr val="0067A0"/>
                </a:solidFill>
                <a:latin typeface="Arial"/>
              </a:rPr>
              <a:t>травмы</a:t>
            </a:r>
            <a:endParaRPr lang="en-US" dirty="0"/>
          </a:p>
        </p:txBody>
      </p:sp>
    </p:spTree>
    <p:extLst>
      <p:ext uri="{BB962C8B-B14F-4D97-AF65-F5344CB8AC3E}">
        <p14:creationId xmlns:p14="http://schemas.microsoft.com/office/powerpoint/2010/main" val="3014461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47700" y="185057"/>
            <a:ext cx="7772400" cy="990600"/>
          </a:xfrm>
        </p:spPr>
        <p:txBody>
          <a:bodyPr/>
          <a:lstStyle/>
          <a:p>
            <a:r>
              <a:rPr lang="ru-RU" dirty="0">
                <a:solidFill>
                  <a:srgbClr val="0071B2"/>
                </a:solidFill>
                <a:latin typeface="Arial" panose="020B0604020202020204" pitchFamily="34" charset="0"/>
                <a:cs typeface="Arial" panose="020B0604020202020204" pitchFamily="34" charset="0"/>
              </a:rPr>
              <a:t>Ген аутизма</a:t>
            </a:r>
            <a:endParaRPr lang="en-US" dirty="0">
              <a:solidFill>
                <a:srgbClr val="0071B2"/>
              </a:solidFill>
              <a:latin typeface="Arial" panose="020B0604020202020204" pitchFamily="34" charset="0"/>
              <a:cs typeface="Arial" panose="020B0604020202020204" pitchFamily="34" charset="0"/>
            </a:endParaRPr>
          </a:p>
        </p:txBody>
      </p:sp>
      <p:sp>
        <p:nvSpPr>
          <p:cNvPr id="130051" name="Rectangle 3"/>
          <p:cNvSpPr>
            <a:spLocks noGrp="1" noChangeArrowheads="1"/>
          </p:cNvSpPr>
          <p:nvPr>
            <p:ph sz="quarter" idx="1"/>
          </p:nvPr>
        </p:nvSpPr>
        <p:spPr>
          <a:xfrm>
            <a:off x="304800" y="1905000"/>
            <a:ext cx="8458200" cy="4572000"/>
          </a:xfrm>
        </p:spPr>
        <p:txBody>
          <a:bodyPr/>
          <a:lstStyle/>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Множество потенциальных генов и хромосомных участков были определены </a:t>
            </a:r>
          </a:p>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FXR1 (аутизм у ребенка в 60% случаев)</a:t>
            </a:r>
          </a:p>
          <a:p>
            <a:pPr marL="228600" lvl="0" indent="-228600" defTabSz="914400">
              <a:spcBef>
                <a:spcPts val="600"/>
              </a:spcBef>
              <a:spcAft>
                <a:spcPts val="300"/>
              </a:spcAft>
              <a:buClr>
                <a:srgbClr val="0067A0"/>
              </a:buClr>
              <a:buSzPct val="80000"/>
              <a:buFont typeface="Wingdings" charset="2"/>
              <a:buChar char="u"/>
            </a:pPr>
            <a:r>
              <a:rPr lang="en-US" sz="2000" dirty="0" smtClean="0">
                <a:solidFill>
                  <a:srgbClr val="0067A0"/>
                </a:solidFill>
                <a:latin typeface="Arial"/>
              </a:rPr>
              <a:t>15q11-13</a:t>
            </a:r>
            <a:endParaRPr lang="en-US" sz="20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sz="2000" dirty="0">
                <a:solidFill>
                  <a:srgbClr val="0067A0"/>
                </a:solidFill>
                <a:latin typeface="Arial"/>
              </a:rPr>
              <a:t>17q11-21</a:t>
            </a:r>
          </a:p>
          <a:p>
            <a:pPr marL="228600" lvl="0" indent="-228600" defTabSz="914400">
              <a:spcBef>
                <a:spcPts val="600"/>
              </a:spcBef>
              <a:spcAft>
                <a:spcPts val="300"/>
              </a:spcAft>
              <a:buClr>
                <a:srgbClr val="0067A0"/>
              </a:buClr>
              <a:buSzPct val="80000"/>
              <a:buFont typeface="Wingdings" charset="2"/>
              <a:buChar char="u"/>
            </a:pPr>
            <a:r>
              <a:rPr lang="en-US" sz="2000" dirty="0">
                <a:solidFill>
                  <a:srgbClr val="0067A0"/>
                </a:solidFill>
                <a:latin typeface="Arial"/>
              </a:rPr>
              <a:t>SHANK3 (22 </a:t>
            </a:r>
            <a:r>
              <a:rPr lang="ru-RU" sz="2000" dirty="0">
                <a:solidFill>
                  <a:srgbClr val="0067A0"/>
                </a:solidFill>
                <a:latin typeface="Arial"/>
              </a:rPr>
              <a:t>хромосома)</a:t>
            </a:r>
          </a:p>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Вариации числа копий (ВЧК)</a:t>
            </a:r>
          </a:p>
          <a:p>
            <a:endParaRPr lang="en-US" dirty="0"/>
          </a:p>
        </p:txBody>
      </p:sp>
    </p:spTree>
    <p:extLst>
      <p:ext uri="{BB962C8B-B14F-4D97-AF65-F5344CB8AC3E}">
        <p14:creationId xmlns:p14="http://schemas.microsoft.com/office/powerpoint/2010/main" val="3715700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rmAutofit fontScale="90000"/>
          </a:bodyPr>
          <a:lstStyle/>
          <a:p>
            <a:r>
              <a:rPr lang="ru-RU"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14387" y="1624330"/>
            <a:ext cx="7515225" cy="3359150"/>
          </a:xfrm>
        </p:spPr>
        <p:txBody>
          <a:bodyPr/>
          <a:lstStyle/>
          <a:p>
            <a:pPr marL="228600" lvl="0" indent="-228600" defTabSz="914400">
              <a:spcBef>
                <a:spcPts val="1175"/>
              </a:spcBef>
              <a:spcAft>
                <a:spcPts val="1200"/>
              </a:spcAft>
              <a:buClr>
                <a:srgbClr val="0067A0"/>
              </a:buClr>
              <a:buSzPct val="80000"/>
              <a:buFont typeface="Wingdings" charset="2"/>
              <a:buChar char="u"/>
            </a:pPr>
            <a:r>
              <a:rPr lang="ru-RU" sz="2000" dirty="0">
                <a:solidFill>
                  <a:srgbClr val="0067A0"/>
                </a:solidFill>
                <a:latin typeface="Arial"/>
              </a:rPr>
              <a:t>Имеет хорошо определенный набор основных симптомов, но эти симптомы существуют в континууме </a:t>
            </a:r>
          </a:p>
          <a:p>
            <a:pPr marL="228600" lvl="0" indent="-228600" defTabSz="914400">
              <a:spcBef>
                <a:spcPts val="1175"/>
              </a:spcBef>
              <a:spcAft>
                <a:spcPts val="1200"/>
              </a:spcAft>
              <a:buClr>
                <a:srgbClr val="0067A0"/>
              </a:buClr>
              <a:buSzPct val="80000"/>
              <a:buFont typeface="Wingdings" charset="2"/>
              <a:buChar char="u"/>
            </a:pPr>
            <a:r>
              <a:rPr lang="ru-RU" sz="2000" dirty="0">
                <a:solidFill>
                  <a:srgbClr val="0067A0"/>
                </a:solidFill>
                <a:latin typeface="Arial"/>
              </a:rPr>
              <a:t>Основные симптомы варьируются по тяжести у каждого индивида с РАС</a:t>
            </a:r>
          </a:p>
          <a:p>
            <a:pPr marL="228600" lvl="0" indent="-228600" defTabSz="914400">
              <a:spcBef>
                <a:spcPts val="1175"/>
              </a:spcBef>
              <a:spcAft>
                <a:spcPts val="1200"/>
              </a:spcAft>
              <a:buClr>
                <a:srgbClr val="0067A0"/>
              </a:buClr>
              <a:buSzPct val="80000"/>
              <a:buFont typeface="Wingdings" charset="2"/>
              <a:buChar char="u"/>
            </a:pPr>
            <a:r>
              <a:rPr lang="ru-RU" sz="2000" dirty="0">
                <a:solidFill>
                  <a:srgbClr val="0067A0"/>
                </a:solidFill>
                <a:latin typeface="Arial"/>
              </a:rPr>
              <a:t>Может сопровождаться другими когнитивными и поведенческими проблемами</a:t>
            </a:r>
          </a:p>
          <a:p>
            <a:pPr marL="0" indent="0" algn="ctr">
              <a:buFont typeface="Arial" charset="0"/>
              <a:buNone/>
            </a:pPr>
            <a:endParaRPr lang="en-US" dirty="0"/>
          </a:p>
          <a:p>
            <a:pPr marL="0" indent="0" algn="ctr">
              <a:buFont typeface="Arial" charset="0"/>
              <a:buNone/>
            </a:pPr>
            <a:endParaRPr lang="en-US" dirty="0"/>
          </a:p>
        </p:txBody>
      </p:sp>
    </p:spTree>
    <p:extLst>
      <p:ext uri="{BB962C8B-B14F-4D97-AF65-F5344CB8AC3E}">
        <p14:creationId xmlns:p14="http://schemas.microsoft.com/office/powerpoint/2010/main" val="4213811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lvl="0" indent="0" algn="ctr" defTabSz="914400">
              <a:spcBef>
                <a:spcPts val="600"/>
              </a:spcBef>
              <a:spcAft>
                <a:spcPts val="300"/>
              </a:spcAft>
              <a:buClr>
                <a:srgbClr val="0067A0"/>
              </a:buClr>
              <a:buSzPct val="80000"/>
              <a:buNone/>
            </a:pPr>
            <a:r>
              <a:rPr lang="ru-RU" dirty="0">
                <a:solidFill>
                  <a:srgbClr val="0067A0"/>
                </a:solidFill>
                <a:latin typeface="Arial"/>
              </a:rPr>
              <a:t>Проблемы с социальным взаимодействием </a:t>
            </a:r>
          </a:p>
          <a:p>
            <a:pPr marL="496888" lvl="0" indent="-228600" defTabSz="914400">
              <a:spcBef>
                <a:spcPts val="2700"/>
              </a:spcBef>
              <a:spcAft>
                <a:spcPts val="300"/>
              </a:spcAft>
              <a:buClr>
                <a:srgbClr val="0067A0"/>
              </a:buClr>
              <a:buSzPct val="80000"/>
              <a:buFont typeface="Wingdings" charset="2"/>
              <a:buChar char="u"/>
            </a:pPr>
            <a:r>
              <a:rPr lang="ru-RU" dirty="0">
                <a:solidFill>
                  <a:srgbClr val="0067A0"/>
                </a:solidFill>
                <a:latin typeface="Arial"/>
              </a:rPr>
              <a:t>Плохое понимание социальных сигналов</a:t>
            </a:r>
          </a:p>
          <a:p>
            <a:pPr marL="496888" lvl="0" indent="-228600" defTabSz="914400">
              <a:spcBef>
                <a:spcPts val="2700"/>
              </a:spcBef>
              <a:spcAft>
                <a:spcPts val="300"/>
              </a:spcAft>
              <a:buClr>
                <a:srgbClr val="0067A0"/>
              </a:buClr>
              <a:buSzPct val="80000"/>
              <a:buFont typeface="Wingdings" charset="2"/>
              <a:buChar char="u"/>
            </a:pPr>
            <a:r>
              <a:rPr lang="ru-RU" dirty="0">
                <a:solidFill>
                  <a:srgbClr val="0067A0"/>
                </a:solidFill>
                <a:latin typeface="Arial"/>
              </a:rPr>
              <a:t>Ограниченное понимание точки зрения другого человека или его отсутствие (модель психического)</a:t>
            </a:r>
          </a:p>
          <a:p>
            <a:pPr marL="496888" lvl="0" indent="-228600" defTabSz="914400">
              <a:spcBef>
                <a:spcPts val="2700"/>
              </a:spcBef>
              <a:spcAft>
                <a:spcPts val="300"/>
              </a:spcAft>
              <a:buClr>
                <a:srgbClr val="0067A0"/>
              </a:buClr>
              <a:buSzPct val="80000"/>
              <a:buFont typeface="Wingdings" charset="2"/>
              <a:buChar char="u"/>
            </a:pPr>
            <a:r>
              <a:rPr lang="ru-RU" dirty="0">
                <a:solidFill>
                  <a:srgbClr val="0067A0"/>
                </a:solidFill>
                <a:latin typeface="Arial"/>
              </a:rPr>
              <a:t>Низкая ценность эмоций в отношениях или ее отсутствие</a:t>
            </a:r>
          </a:p>
        </p:txBody>
      </p:sp>
    </p:spTree>
    <p:extLst>
      <p:ext uri="{BB962C8B-B14F-4D97-AF65-F5344CB8AC3E}">
        <p14:creationId xmlns:p14="http://schemas.microsoft.com/office/powerpoint/2010/main" val="390727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normAutofit/>
          </a:bodyPr>
          <a:lstStyle/>
          <a:p>
            <a:r>
              <a:rPr lang="ru-RU" sz="2800" dirty="0">
                <a:solidFill>
                  <a:srgbClr val="0071B2"/>
                </a:solidFill>
                <a:latin typeface="Arial"/>
              </a:rPr>
              <a:t>Расстройство аутистического спектра (РАС)</a:t>
            </a:r>
            <a:endParaRPr lang="en-US" sz="3600" dirty="0">
              <a:solidFill>
                <a:srgbClr val="0071B2"/>
              </a:solidFill>
            </a:endParaRPr>
          </a:p>
        </p:txBody>
      </p:sp>
      <p:sp>
        <p:nvSpPr>
          <p:cNvPr id="3" name="Content Placeholder 2"/>
          <p:cNvSpPr>
            <a:spLocks noGrp="1"/>
          </p:cNvSpPr>
          <p:nvPr>
            <p:ph idx="1"/>
          </p:nvPr>
        </p:nvSpPr>
        <p:spPr/>
        <p:txBody>
          <a:bodyPr rtlCol="0">
            <a:normAutofit/>
          </a:bodyPr>
          <a:lstStyle/>
          <a:p>
            <a:pPr marL="0" indent="0" algn="ctr">
              <a:buNone/>
              <a:defRPr/>
            </a:pPr>
            <a:r>
              <a:rPr lang="ru-RU" dirty="0">
                <a:solidFill>
                  <a:srgbClr val="0071B2"/>
                </a:solidFill>
                <a:latin typeface="Arial" panose="020B0604020202020204" pitchFamily="34" charset="0"/>
                <a:cs typeface="Arial" panose="020B0604020202020204" pitchFamily="34" charset="0"/>
              </a:rPr>
              <a:t>Эпидемиология</a:t>
            </a:r>
          </a:p>
          <a:p>
            <a:pPr marL="0" indent="0" algn="ctr">
              <a:buNone/>
              <a:defRPr/>
            </a:pPr>
            <a:r>
              <a:rPr lang="ru-RU" dirty="0">
                <a:solidFill>
                  <a:srgbClr val="0071B2"/>
                </a:solidFill>
                <a:latin typeface="Arial" panose="020B0604020202020204" pitchFamily="34" charset="0"/>
                <a:cs typeface="Arial" panose="020B0604020202020204" pitchFamily="34" charset="0"/>
              </a:rPr>
              <a:t>Риск</a:t>
            </a:r>
          </a:p>
          <a:p>
            <a:pPr marL="0" indent="0" algn="ctr">
              <a:buNone/>
              <a:defRPr/>
            </a:pPr>
            <a:r>
              <a:rPr lang="ru-RU" dirty="0">
                <a:solidFill>
                  <a:srgbClr val="0071B2"/>
                </a:solidFill>
                <a:latin typeface="Arial" panose="020B0604020202020204" pitchFamily="34" charset="0"/>
                <a:cs typeface="Arial" panose="020B0604020202020204" pitchFamily="34" charset="0"/>
              </a:rPr>
              <a:t>Этиология</a:t>
            </a:r>
          </a:p>
          <a:p>
            <a:pPr marL="0" indent="0" algn="ctr">
              <a:buNone/>
              <a:defRPr/>
            </a:pPr>
            <a:r>
              <a:rPr lang="ru-RU" dirty="0">
                <a:solidFill>
                  <a:srgbClr val="0071B2"/>
                </a:solidFill>
                <a:latin typeface="Arial" panose="020B0604020202020204" pitchFamily="34" charset="0"/>
                <a:cs typeface="Arial" panose="020B0604020202020204" pitchFamily="34" charset="0"/>
              </a:rPr>
              <a:t>Диагноз </a:t>
            </a:r>
          </a:p>
          <a:p>
            <a:pPr marL="0" indent="0" algn="ctr">
              <a:buNone/>
              <a:defRPr/>
            </a:pPr>
            <a:r>
              <a:rPr lang="ru-RU" dirty="0">
                <a:solidFill>
                  <a:srgbClr val="0071B2"/>
                </a:solidFill>
                <a:latin typeface="Arial" panose="020B0604020202020204" pitchFamily="34" charset="0"/>
                <a:cs typeface="Arial" panose="020B0604020202020204" pitchFamily="34" charset="0"/>
              </a:rPr>
              <a:t>Течение</a:t>
            </a:r>
          </a:p>
          <a:p>
            <a:pPr marL="0" indent="0" algn="ctr">
              <a:buNone/>
              <a:defRPr/>
            </a:pPr>
            <a:r>
              <a:rPr lang="ru-RU" dirty="0">
                <a:solidFill>
                  <a:srgbClr val="0071B2"/>
                </a:solidFill>
                <a:latin typeface="Arial" panose="020B0604020202020204" pitchFamily="34" charset="0"/>
                <a:cs typeface="Arial" panose="020B0604020202020204" pitchFamily="34" charset="0"/>
              </a:rPr>
              <a:t>Лечение</a:t>
            </a:r>
          </a:p>
          <a:p>
            <a:pPr marL="0" indent="0" algn="ctr">
              <a:buNone/>
              <a:defRPr/>
            </a:pPr>
            <a:r>
              <a:rPr lang="ru-RU" dirty="0">
                <a:solidFill>
                  <a:srgbClr val="0071B2"/>
                </a:solidFill>
                <a:latin typeface="Arial" panose="020B0604020202020204" pitchFamily="34" charset="0"/>
                <a:cs typeface="Arial" panose="020B0604020202020204" pitchFamily="34" charset="0"/>
              </a:rPr>
              <a:t>Новые исследования</a:t>
            </a:r>
          </a:p>
        </p:txBody>
      </p:sp>
    </p:spTree>
    <p:extLst>
      <p:ext uri="{BB962C8B-B14F-4D97-AF65-F5344CB8AC3E}">
        <p14:creationId xmlns:p14="http://schemas.microsoft.com/office/powerpoint/2010/main" val="3619476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2770" name="Content Placeholder 2"/>
          <p:cNvSpPr>
            <a:spLocks noGrp="1"/>
          </p:cNvSpPr>
          <p:nvPr>
            <p:ph idx="1"/>
          </p:nvPr>
        </p:nvSpPr>
        <p:spPr/>
        <p:txBody>
          <a:bodyPr/>
          <a:lstStyle/>
          <a:p>
            <a:pPr marL="153988" indent="0" algn="ctr">
              <a:spcBef>
                <a:spcPts val="2700"/>
              </a:spcBef>
              <a:buFont typeface="Arial" charset="0"/>
              <a:buNone/>
            </a:pPr>
            <a:r>
              <a:rPr lang="ru-RU" dirty="0">
                <a:solidFill>
                  <a:srgbClr val="0071B2"/>
                </a:solidFill>
                <a:latin typeface="Arial" panose="020B0604020202020204" pitchFamily="34" charset="0"/>
                <a:cs typeface="Arial" panose="020B0604020202020204" pitchFamily="34" charset="0"/>
              </a:rPr>
              <a:t>Прагматика </a:t>
            </a:r>
          </a:p>
          <a:p>
            <a:pPr marL="153988" indent="0" algn="ctr">
              <a:spcBef>
                <a:spcPts val="2700"/>
              </a:spcBef>
              <a:buFont typeface="Arial" charset="0"/>
              <a:buNone/>
            </a:pPr>
            <a:r>
              <a:rPr lang="ru-RU" dirty="0">
                <a:solidFill>
                  <a:srgbClr val="0071B2"/>
                </a:solidFill>
                <a:latin typeface="Arial" panose="020B0604020202020204" pitchFamily="34" charset="0"/>
                <a:cs typeface="Arial" panose="020B0604020202020204" pitchFamily="34" charset="0"/>
              </a:rPr>
              <a:t>Направление лингвистики, посвященное использованию языка в социальных контекстах и тому, какими способами люди продуцируют и понимают значения с помощью языка</a:t>
            </a:r>
          </a:p>
        </p:txBody>
      </p:sp>
    </p:spTree>
    <p:extLst>
      <p:ext uri="{BB962C8B-B14F-4D97-AF65-F5344CB8AC3E}">
        <p14:creationId xmlns:p14="http://schemas.microsoft.com/office/powerpoint/2010/main" val="109451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153988" lvl="0" indent="0" algn="ctr" defTabSz="914400">
              <a:spcBef>
                <a:spcPts val="2700"/>
              </a:spcBef>
              <a:spcAft>
                <a:spcPts val="300"/>
              </a:spcAft>
              <a:buClr>
                <a:srgbClr val="0067A0"/>
              </a:buClr>
              <a:buSzPct val="80000"/>
              <a:buNone/>
            </a:pPr>
            <a:r>
              <a:rPr lang="ru-RU" dirty="0">
                <a:solidFill>
                  <a:srgbClr val="0067A0"/>
                </a:solidFill>
                <a:latin typeface="Arial"/>
              </a:rPr>
              <a:t>Коммуникация</a:t>
            </a:r>
          </a:p>
          <a:p>
            <a:pPr marL="496888" lvl="0" defTabSz="914400">
              <a:spcBef>
                <a:spcPts val="2700"/>
              </a:spcBef>
              <a:spcAft>
                <a:spcPts val="300"/>
              </a:spcAft>
              <a:buClr>
                <a:srgbClr val="0067A0"/>
              </a:buClr>
              <a:buSzPct val="80000"/>
              <a:buFont typeface="Wingdings" panose="05000000000000000000" pitchFamily="2" charset="2"/>
              <a:buChar char="v"/>
            </a:pPr>
            <a:r>
              <a:rPr lang="ru-RU" dirty="0">
                <a:solidFill>
                  <a:srgbClr val="0067A0"/>
                </a:solidFill>
                <a:latin typeface="Arial"/>
              </a:rPr>
              <a:t>Задержка или отсутствие освоения языка </a:t>
            </a:r>
          </a:p>
          <a:p>
            <a:pPr marL="496888" lvl="0" defTabSz="914400">
              <a:spcBef>
                <a:spcPts val="2700"/>
              </a:spcBef>
              <a:spcAft>
                <a:spcPts val="300"/>
              </a:spcAft>
              <a:buClr>
                <a:srgbClr val="0067A0"/>
              </a:buClr>
              <a:buSzPct val="80000"/>
              <a:buFont typeface="Wingdings" panose="05000000000000000000" pitchFamily="2" charset="2"/>
              <a:buChar char="v"/>
            </a:pPr>
            <a:r>
              <a:rPr lang="ru-RU" dirty="0">
                <a:solidFill>
                  <a:srgbClr val="0067A0"/>
                </a:solidFill>
                <a:latin typeface="Arial"/>
              </a:rPr>
              <a:t>Когда язык развивается, он часто является практичным и основанным на потребностях </a:t>
            </a:r>
          </a:p>
          <a:p>
            <a:pPr marL="496888" lvl="0" defTabSz="914400">
              <a:spcBef>
                <a:spcPts val="2700"/>
              </a:spcBef>
              <a:spcAft>
                <a:spcPts val="300"/>
              </a:spcAft>
              <a:buClr>
                <a:srgbClr val="0067A0"/>
              </a:buClr>
              <a:buSzPct val="80000"/>
              <a:buFont typeface="Wingdings" panose="05000000000000000000" pitchFamily="2" charset="2"/>
              <a:buChar char="v"/>
            </a:pPr>
            <a:r>
              <a:rPr lang="ru-RU" dirty="0">
                <a:solidFill>
                  <a:srgbClr val="0067A0"/>
                </a:solidFill>
                <a:latin typeface="Arial"/>
              </a:rPr>
              <a:t>Речи недостает нюансов, вариаций в тоне и модуляции </a:t>
            </a:r>
          </a:p>
          <a:p>
            <a:pPr marL="496888" lvl="0" defTabSz="914400">
              <a:spcBef>
                <a:spcPts val="2700"/>
              </a:spcBef>
              <a:spcAft>
                <a:spcPts val="300"/>
              </a:spcAft>
              <a:buClr>
                <a:srgbClr val="0067A0"/>
              </a:buClr>
              <a:buSzPct val="80000"/>
              <a:buFont typeface="Wingdings" panose="05000000000000000000" pitchFamily="2" charset="2"/>
              <a:buChar char="v"/>
            </a:pPr>
            <a:r>
              <a:rPr lang="ru-RU" dirty="0">
                <a:solidFill>
                  <a:srgbClr val="0067A0"/>
                </a:solidFill>
                <a:latin typeface="Arial"/>
              </a:rPr>
              <a:t>Невербальная коммуникация в равной степени нарушена </a:t>
            </a:r>
          </a:p>
        </p:txBody>
      </p:sp>
    </p:spTree>
    <p:extLst>
      <p:ext uri="{BB962C8B-B14F-4D97-AF65-F5344CB8AC3E}">
        <p14:creationId xmlns:p14="http://schemas.microsoft.com/office/powerpoint/2010/main" val="1159931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4818" name="Content Placeholder 2"/>
          <p:cNvSpPr>
            <a:spLocks noGrp="1"/>
          </p:cNvSpPr>
          <p:nvPr>
            <p:ph idx="1"/>
          </p:nvPr>
        </p:nvSpPr>
        <p:spPr/>
        <p:txBody>
          <a:bodyPr>
            <a:normAutofit/>
          </a:bodyPr>
          <a:lstStyle/>
          <a:p>
            <a:pPr marL="0" lvl="0" indent="0" algn="ctr" defTabSz="914400">
              <a:spcBef>
                <a:spcPts val="600"/>
              </a:spcBef>
              <a:spcAft>
                <a:spcPts val="300"/>
              </a:spcAft>
              <a:buClr>
                <a:srgbClr val="0067A0"/>
              </a:buClr>
              <a:buSzPct val="80000"/>
              <a:buNone/>
            </a:pPr>
            <a:r>
              <a:rPr lang="ru-RU" dirty="0">
                <a:solidFill>
                  <a:srgbClr val="0067A0"/>
                </a:solidFill>
                <a:latin typeface="Arial"/>
              </a:rPr>
              <a:t>Ограниченная деятельность и интересы</a:t>
            </a:r>
          </a:p>
          <a:p>
            <a:pPr lvl="0" defTabSz="914400">
              <a:spcBef>
                <a:spcPts val="600"/>
              </a:spcBef>
              <a:spcAft>
                <a:spcPts val="300"/>
              </a:spcAft>
              <a:buClr>
                <a:srgbClr val="0067A0"/>
              </a:buClr>
              <a:buSzPct val="80000"/>
              <a:buFont typeface="Wingdings" panose="05000000000000000000" pitchFamily="2" charset="2"/>
              <a:buChar char="v"/>
            </a:pPr>
            <a:r>
              <a:rPr lang="ru-RU" dirty="0">
                <a:solidFill>
                  <a:srgbClr val="0067A0"/>
                </a:solidFill>
                <a:latin typeface="Arial"/>
              </a:rPr>
              <a:t>Механическое запоминание с ограниченной связью и эмоциональной сферой </a:t>
            </a:r>
          </a:p>
          <a:p>
            <a:pPr lvl="0" defTabSz="914400">
              <a:spcBef>
                <a:spcPts val="600"/>
              </a:spcBef>
              <a:spcAft>
                <a:spcPts val="300"/>
              </a:spcAft>
              <a:buClr>
                <a:srgbClr val="0067A0"/>
              </a:buClr>
              <a:buSzPct val="80000"/>
              <a:buFont typeface="Wingdings" panose="05000000000000000000" pitchFamily="2" charset="2"/>
              <a:buChar char="v"/>
            </a:pPr>
            <a:r>
              <a:rPr lang="ru-RU" dirty="0">
                <a:solidFill>
                  <a:srgbClr val="0067A0"/>
                </a:solidFill>
                <a:latin typeface="Arial"/>
              </a:rPr>
              <a:t>Система памяти устроена отлично от индивидов без РАС, и это влияет на процесс обучения и познания мира</a:t>
            </a:r>
          </a:p>
        </p:txBody>
      </p:sp>
    </p:spTree>
    <p:extLst>
      <p:ext uri="{BB962C8B-B14F-4D97-AF65-F5344CB8AC3E}">
        <p14:creationId xmlns:p14="http://schemas.microsoft.com/office/powerpoint/2010/main" val="4173109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lgn="ctr" defTabSz="914400">
              <a:spcBef>
                <a:spcPts val="1175"/>
              </a:spcBef>
              <a:spcAft>
                <a:spcPts val="1200"/>
              </a:spcAft>
              <a:buClr>
                <a:srgbClr val="0067A0"/>
              </a:buClr>
              <a:buSzPct val="80000"/>
              <a:buNone/>
            </a:pPr>
            <a:r>
              <a:rPr lang="ru-RU" dirty="0">
                <a:solidFill>
                  <a:srgbClr val="0067A0"/>
                </a:solidFill>
                <a:latin typeface="Arial"/>
              </a:rPr>
              <a:t>“Потребность в однообразии”</a:t>
            </a:r>
          </a:p>
          <a:p>
            <a:pPr defTabSz="914400">
              <a:spcBef>
                <a:spcPts val="1175"/>
              </a:spcBef>
              <a:spcAft>
                <a:spcPts val="1200"/>
              </a:spcAft>
              <a:buClr>
                <a:srgbClr val="0067A0"/>
              </a:buClr>
              <a:buSzPct val="80000"/>
              <a:buFont typeface="Wingdings" panose="05000000000000000000" pitchFamily="2" charset="2"/>
              <a:buChar char="v"/>
            </a:pPr>
            <a:r>
              <a:rPr lang="ru-RU" dirty="0">
                <a:solidFill>
                  <a:srgbClr val="0067A0"/>
                </a:solidFill>
                <a:latin typeface="Arial"/>
              </a:rPr>
              <a:t>База данных состоит из отдельных папок, а не отношений</a:t>
            </a:r>
          </a:p>
          <a:p>
            <a:pPr defTabSz="914400">
              <a:spcBef>
                <a:spcPts val="1175"/>
              </a:spcBef>
              <a:spcAft>
                <a:spcPts val="1200"/>
              </a:spcAft>
              <a:buClr>
                <a:srgbClr val="0067A0"/>
              </a:buClr>
              <a:buSzPct val="80000"/>
              <a:buFont typeface="Wingdings" panose="05000000000000000000" pitchFamily="2" charset="2"/>
              <a:buChar char="v"/>
            </a:pPr>
            <a:r>
              <a:rPr lang="ru-RU" dirty="0">
                <a:solidFill>
                  <a:srgbClr val="0067A0"/>
                </a:solidFill>
                <a:latin typeface="Arial"/>
              </a:rPr>
              <a:t>Переходы и изменения в привычном распорядке </a:t>
            </a:r>
          </a:p>
          <a:p>
            <a:pPr defTabSz="914400">
              <a:spcBef>
                <a:spcPts val="1175"/>
              </a:spcBef>
              <a:spcAft>
                <a:spcPts val="1200"/>
              </a:spcAft>
              <a:buClr>
                <a:srgbClr val="0067A0"/>
              </a:buClr>
              <a:buSzPct val="80000"/>
              <a:buFont typeface="Wingdings" panose="05000000000000000000" pitchFamily="2" charset="2"/>
              <a:buChar char="v"/>
            </a:pPr>
            <a:r>
              <a:rPr lang="ru-RU" dirty="0">
                <a:solidFill>
                  <a:srgbClr val="0067A0"/>
                </a:solidFill>
                <a:latin typeface="Arial"/>
              </a:rPr>
              <a:t>Не совсем соответствует ОКР </a:t>
            </a:r>
          </a:p>
          <a:p>
            <a:pPr marL="0" indent="0" algn="ctr">
              <a:buFont typeface="Arial" charset="0"/>
              <a:buNone/>
            </a:pPr>
            <a:endParaRPr lang="en-US" dirty="0"/>
          </a:p>
        </p:txBody>
      </p:sp>
    </p:spTree>
    <p:extLst>
      <p:ext uri="{BB962C8B-B14F-4D97-AF65-F5344CB8AC3E}">
        <p14:creationId xmlns:p14="http://schemas.microsoft.com/office/powerpoint/2010/main" val="2089682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85800" y="304800"/>
            <a:ext cx="7772400" cy="914400"/>
          </a:xfrm>
        </p:spPr>
        <p:txBody>
          <a:bodyPr/>
          <a:lstStyle/>
          <a:p>
            <a:r>
              <a:rPr lang="ru-RU" dirty="0">
                <a:solidFill>
                  <a:srgbClr val="0071B2"/>
                </a:solidFill>
                <a:latin typeface="Arial" panose="020B0604020202020204" pitchFamily="34" charset="0"/>
                <a:cs typeface="Arial" panose="020B0604020202020204" pitchFamily="34" charset="0"/>
              </a:rPr>
              <a:t>Зеркальные нейроны </a:t>
            </a:r>
            <a:endParaRPr lang="en-US" dirty="0">
              <a:solidFill>
                <a:srgbClr val="0071B2"/>
              </a:solidFill>
              <a:latin typeface="Arial" panose="020B0604020202020204" pitchFamily="34" charset="0"/>
              <a:cs typeface="Arial" panose="020B0604020202020204" pitchFamily="34" charset="0"/>
            </a:endParaRPr>
          </a:p>
        </p:txBody>
      </p:sp>
      <p:sp>
        <p:nvSpPr>
          <p:cNvPr id="132099" name="Rectangle 3"/>
          <p:cNvSpPr>
            <a:spLocks noGrp="1" noChangeArrowheads="1"/>
          </p:cNvSpPr>
          <p:nvPr>
            <p:ph sz="quarter" idx="1"/>
          </p:nvPr>
        </p:nvSpPr>
        <p:spPr>
          <a:xfrm>
            <a:off x="342900" y="1304108"/>
            <a:ext cx="8458200" cy="4953000"/>
          </a:xfrm>
        </p:spPr>
        <p:txBody>
          <a:bodyPr>
            <a:noAutofit/>
          </a:bodyPr>
          <a:lstStyle/>
          <a:p>
            <a:pPr marL="228600" lvl="0" indent="-228600" defTabSz="914400">
              <a:lnSpc>
                <a:spcPct val="80000"/>
              </a:lnSpc>
              <a:spcBef>
                <a:spcPts val="600"/>
              </a:spcBef>
              <a:spcAft>
                <a:spcPts val="300"/>
              </a:spcAft>
              <a:buClr>
                <a:srgbClr val="0067A0"/>
              </a:buClr>
              <a:buSzPct val="80000"/>
              <a:buFont typeface="Wingdings" charset="2"/>
              <a:buChar char="u"/>
            </a:pPr>
            <a:r>
              <a:rPr lang="ru-RU" sz="2200" dirty="0">
                <a:solidFill>
                  <a:srgbClr val="0067A0"/>
                </a:solidFill>
                <a:latin typeface="Arial"/>
              </a:rPr>
              <a:t>У обезьян ЗН обнаружены в нижней лобной извилине и нижней теменной дольке. Эти нейроны активны, когда обезьяны выполняют задачу или смотрят, как кто-то еще выполняет схожую задачу. Есть теория, что в человеческом мозге существует схожая система.   </a:t>
            </a:r>
          </a:p>
          <a:p>
            <a:pPr marL="228600" lvl="0" indent="-228600" defTabSz="914400">
              <a:lnSpc>
                <a:spcPct val="80000"/>
              </a:lnSpc>
              <a:spcBef>
                <a:spcPts val="600"/>
              </a:spcBef>
              <a:spcAft>
                <a:spcPts val="300"/>
              </a:spcAft>
              <a:buClr>
                <a:srgbClr val="0067A0"/>
              </a:buClr>
              <a:buSzPct val="80000"/>
              <a:buFont typeface="Wingdings" charset="2"/>
              <a:buChar char="u"/>
            </a:pPr>
            <a:r>
              <a:rPr lang="ru-RU" sz="2200" dirty="0">
                <a:solidFill>
                  <a:srgbClr val="0067A0"/>
                </a:solidFill>
                <a:latin typeface="Arial"/>
              </a:rPr>
              <a:t>Предположительно, эти нейроны могут играть важную роль в понимании действий других и для обучения новым навыкам через имитацию. </a:t>
            </a:r>
          </a:p>
          <a:p>
            <a:pPr marL="228600" lvl="0" indent="-228600" defTabSz="914400">
              <a:lnSpc>
                <a:spcPct val="80000"/>
              </a:lnSpc>
              <a:spcBef>
                <a:spcPts val="600"/>
              </a:spcBef>
              <a:spcAft>
                <a:spcPts val="300"/>
              </a:spcAft>
              <a:buClr>
                <a:srgbClr val="0067A0"/>
              </a:buClr>
              <a:buSzPct val="80000"/>
              <a:buFont typeface="Wingdings" charset="2"/>
              <a:buChar char="u"/>
            </a:pPr>
            <a:r>
              <a:rPr lang="ru-RU" sz="2200" dirty="0">
                <a:solidFill>
                  <a:srgbClr val="0067A0"/>
                </a:solidFill>
                <a:latin typeface="Arial"/>
              </a:rPr>
              <a:t>Могут симулировать наблюдаемые действия и таким образом способствовать развитию навыков модели психического. </a:t>
            </a:r>
          </a:p>
          <a:p>
            <a:pPr marL="228600" lvl="0" indent="-228600" defTabSz="914400">
              <a:lnSpc>
                <a:spcPct val="80000"/>
              </a:lnSpc>
              <a:spcBef>
                <a:spcPts val="600"/>
              </a:spcBef>
              <a:spcAft>
                <a:spcPts val="300"/>
              </a:spcAft>
              <a:buClr>
                <a:srgbClr val="0067A0"/>
              </a:buClr>
              <a:buSzPct val="80000"/>
              <a:buFont typeface="Wingdings" charset="2"/>
              <a:buChar char="u"/>
            </a:pPr>
            <a:r>
              <a:rPr lang="ru-RU" sz="2200" dirty="0">
                <a:solidFill>
                  <a:srgbClr val="0067A0"/>
                </a:solidFill>
                <a:latin typeface="Arial"/>
              </a:rPr>
              <a:t>Исследования с помощью </a:t>
            </a:r>
            <a:r>
              <a:rPr lang="ru-RU" sz="2200" dirty="0" err="1">
                <a:solidFill>
                  <a:srgbClr val="0067A0"/>
                </a:solidFill>
                <a:latin typeface="Arial"/>
              </a:rPr>
              <a:t>фМРТ</a:t>
            </a:r>
            <a:r>
              <a:rPr lang="ru-RU" sz="2200" dirty="0">
                <a:solidFill>
                  <a:srgbClr val="0067A0"/>
                </a:solidFill>
                <a:latin typeface="Arial"/>
              </a:rPr>
              <a:t> продемонстрировали снижающуюся активность (предположительно</a:t>
            </a:r>
            <a:endParaRPr lang="en-US" sz="2200" dirty="0">
              <a:solidFill>
                <a:srgbClr val="0067A0"/>
              </a:solidFill>
              <a:latin typeface="Arial"/>
            </a:endParaRPr>
          </a:p>
        </p:txBody>
      </p:sp>
    </p:spTree>
    <p:extLst>
      <p:ext uri="{BB962C8B-B14F-4D97-AF65-F5344CB8AC3E}">
        <p14:creationId xmlns:p14="http://schemas.microsoft.com/office/powerpoint/2010/main" val="3645153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537754" y="137160"/>
            <a:ext cx="7772400" cy="1143000"/>
          </a:xfrm>
        </p:spPr>
        <p:txBody>
          <a:bodyPr/>
          <a:lstStyle/>
          <a:p>
            <a:r>
              <a:rPr lang="ru-RU" dirty="0">
                <a:solidFill>
                  <a:srgbClr val="0071B2"/>
                </a:solidFill>
                <a:latin typeface="Arial" panose="020B0604020202020204" pitchFamily="34" charset="0"/>
                <a:cs typeface="Arial" panose="020B0604020202020204" pitchFamily="34" charset="0"/>
              </a:rPr>
              <a:t>Базальные ганглии </a:t>
            </a:r>
            <a:endParaRPr lang="en-US" dirty="0">
              <a:solidFill>
                <a:srgbClr val="0071B2"/>
              </a:solidFill>
              <a:latin typeface="Arial" panose="020B0604020202020204" pitchFamily="34" charset="0"/>
              <a:cs typeface="Arial" panose="020B0604020202020204" pitchFamily="34" charset="0"/>
            </a:endParaRPr>
          </a:p>
        </p:txBody>
      </p:sp>
      <p:sp>
        <p:nvSpPr>
          <p:cNvPr id="137219" name="Rectangle 3"/>
          <p:cNvSpPr>
            <a:spLocks noGrp="1" noChangeArrowheads="1"/>
          </p:cNvSpPr>
          <p:nvPr>
            <p:ph sz="quarter" idx="1"/>
          </p:nvPr>
        </p:nvSpPr>
        <p:spPr>
          <a:xfrm>
            <a:off x="381000" y="1214673"/>
            <a:ext cx="8382000" cy="4800600"/>
          </a:xfrm>
        </p:spPr>
        <p:txBody>
          <a:bodyPr>
            <a:normAutofit fontScale="92500" lnSpcReduction="20000"/>
          </a:bodyPr>
          <a:lstStyle/>
          <a:p>
            <a:pPr marL="228600" lvl="0" indent="-228600" defTabSz="914400">
              <a:spcBef>
                <a:spcPts val="600"/>
              </a:spcBef>
              <a:spcAft>
                <a:spcPts val="300"/>
              </a:spcAft>
              <a:buClr>
                <a:srgbClr val="0067A0"/>
              </a:buClr>
              <a:buSzPct val="80000"/>
              <a:buFont typeface="Wingdings" charset="2"/>
              <a:buChar char="u"/>
            </a:pPr>
            <a:r>
              <a:rPr lang="ru-RU" sz="2800" dirty="0">
                <a:solidFill>
                  <a:srgbClr val="0067A0"/>
                </a:solidFill>
                <a:latin typeface="Arial"/>
              </a:rPr>
              <a:t>“Навязчивое желание сохранять однообразие.” (</a:t>
            </a:r>
            <a:r>
              <a:rPr lang="ru-RU" sz="2800" dirty="0" err="1">
                <a:solidFill>
                  <a:srgbClr val="0067A0"/>
                </a:solidFill>
                <a:latin typeface="Arial"/>
              </a:rPr>
              <a:t>Kanner</a:t>
            </a:r>
            <a:r>
              <a:rPr lang="ru-RU" sz="2800" dirty="0">
                <a:solidFill>
                  <a:srgbClr val="0067A0"/>
                </a:solidFill>
                <a:latin typeface="Arial"/>
              </a:rPr>
              <a:t>, 1943)</a:t>
            </a:r>
          </a:p>
          <a:p>
            <a:pPr marL="228600" lvl="0" indent="-228600" defTabSz="914400">
              <a:spcBef>
                <a:spcPts val="600"/>
              </a:spcBef>
              <a:spcAft>
                <a:spcPts val="300"/>
              </a:spcAft>
              <a:buClr>
                <a:srgbClr val="0067A0"/>
              </a:buClr>
              <a:buSzPct val="80000"/>
              <a:buFont typeface="Wingdings" charset="2"/>
              <a:buChar char="u"/>
            </a:pPr>
            <a:r>
              <a:rPr lang="ru-RU" sz="2800" dirty="0">
                <a:solidFill>
                  <a:srgbClr val="0067A0"/>
                </a:solidFill>
                <a:latin typeface="Arial"/>
              </a:rPr>
              <a:t>Стереотипное, ритуалистическое, повторяющееся двигательное поведение и трудности с изменениями в окружающей среде, которые феноменологически схожи с ОКР и синдромом </a:t>
            </a:r>
            <a:r>
              <a:rPr lang="ru-RU" sz="2800" dirty="0" err="1">
                <a:solidFill>
                  <a:srgbClr val="0067A0"/>
                </a:solidFill>
                <a:latin typeface="Arial"/>
              </a:rPr>
              <a:t>Туретта</a:t>
            </a:r>
            <a:r>
              <a:rPr lang="ru-RU" sz="2800" dirty="0">
                <a:solidFill>
                  <a:srgbClr val="0067A0"/>
                </a:solidFill>
                <a:latin typeface="Arial"/>
              </a:rPr>
              <a:t> </a:t>
            </a:r>
          </a:p>
          <a:p>
            <a:pPr marL="685800" lvl="1" indent="-228600" defTabSz="914400">
              <a:spcBef>
                <a:spcPts val="300"/>
              </a:spcBef>
              <a:buClr>
                <a:srgbClr val="0067A0"/>
              </a:buClr>
              <a:buSzPct val="80000"/>
              <a:buFont typeface="Arial" panose="020B0604020202020204" pitchFamily="34" charset="0"/>
              <a:buChar char="►"/>
            </a:pPr>
            <a:r>
              <a:rPr lang="ru-RU" dirty="0">
                <a:solidFill>
                  <a:srgbClr val="FFFFFF">
                    <a:lumMod val="50000"/>
                  </a:srgbClr>
                </a:solidFill>
                <a:latin typeface="Arial"/>
              </a:rPr>
              <a:t>Контраст «страсти» или «желания» с чувством, что ты вынужден что-то делать </a:t>
            </a:r>
          </a:p>
          <a:p>
            <a:pPr marL="228600" lvl="0" indent="-228600" defTabSz="914400">
              <a:spcBef>
                <a:spcPts val="600"/>
              </a:spcBef>
              <a:spcAft>
                <a:spcPts val="300"/>
              </a:spcAft>
              <a:buClr>
                <a:srgbClr val="0067A0"/>
              </a:buClr>
              <a:buSzPct val="80000"/>
              <a:buFont typeface="Wingdings" charset="2"/>
              <a:buChar char="u"/>
            </a:pPr>
            <a:r>
              <a:rPr lang="ru-RU" sz="2800" dirty="0">
                <a:solidFill>
                  <a:srgbClr val="0067A0"/>
                </a:solidFill>
                <a:latin typeface="Arial"/>
              </a:rPr>
              <a:t>Функциональные и структурные аномалии базальных ганглиев характерны для данных расстройств, в первую очередь, это относится к хвостатым ядрам (</a:t>
            </a:r>
            <a:r>
              <a:rPr lang="ru-RU" sz="2800" dirty="0" err="1">
                <a:solidFill>
                  <a:srgbClr val="0067A0"/>
                </a:solidFill>
                <a:latin typeface="Arial"/>
              </a:rPr>
              <a:t>Hollander</a:t>
            </a:r>
            <a:r>
              <a:rPr lang="ru-RU" sz="2800" dirty="0">
                <a:solidFill>
                  <a:srgbClr val="0067A0"/>
                </a:solidFill>
                <a:latin typeface="Arial"/>
              </a:rPr>
              <a:t> </a:t>
            </a:r>
            <a:r>
              <a:rPr lang="ru-RU" sz="2800" dirty="0" err="1">
                <a:solidFill>
                  <a:srgbClr val="0067A0"/>
                </a:solidFill>
                <a:latin typeface="Arial"/>
              </a:rPr>
              <a:t>et</a:t>
            </a:r>
            <a:r>
              <a:rPr lang="ru-RU" sz="2800" dirty="0">
                <a:solidFill>
                  <a:srgbClr val="0067A0"/>
                </a:solidFill>
                <a:latin typeface="Arial"/>
              </a:rPr>
              <a:t> </a:t>
            </a:r>
            <a:r>
              <a:rPr lang="ru-RU" sz="2800" dirty="0" err="1">
                <a:solidFill>
                  <a:srgbClr val="0067A0"/>
                </a:solidFill>
                <a:latin typeface="Arial"/>
              </a:rPr>
              <a:t>al</a:t>
            </a:r>
            <a:r>
              <a:rPr lang="ru-RU" sz="2800" dirty="0">
                <a:solidFill>
                  <a:srgbClr val="0067A0"/>
                </a:solidFill>
                <a:latin typeface="Arial"/>
              </a:rPr>
              <a:t>., 2005; </a:t>
            </a:r>
            <a:r>
              <a:rPr lang="ru-RU" sz="2800" dirty="0" err="1">
                <a:solidFill>
                  <a:srgbClr val="0067A0"/>
                </a:solidFill>
                <a:latin typeface="Arial"/>
              </a:rPr>
              <a:t>Sears</a:t>
            </a:r>
            <a:r>
              <a:rPr lang="ru-RU" sz="2800" dirty="0">
                <a:solidFill>
                  <a:srgbClr val="0067A0"/>
                </a:solidFill>
                <a:latin typeface="Arial"/>
              </a:rPr>
              <a:t> </a:t>
            </a:r>
            <a:r>
              <a:rPr lang="ru-RU" sz="2800" dirty="0" err="1">
                <a:solidFill>
                  <a:srgbClr val="0067A0"/>
                </a:solidFill>
                <a:latin typeface="Arial"/>
              </a:rPr>
              <a:t>et</a:t>
            </a:r>
            <a:r>
              <a:rPr lang="ru-RU" sz="2800" dirty="0">
                <a:solidFill>
                  <a:srgbClr val="0067A0"/>
                </a:solidFill>
                <a:latin typeface="Arial"/>
              </a:rPr>
              <a:t> </a:t>
            </a:r>
            <a:r>
              <a:rPr lang="ru-RU" sz="2800" dirty="0" err="1">
                <a:solidFill>
                  <a:srgbClr val="0067A0"/>
                </a:solidFill>
                <a:latin typeface="Arial"/>
              </a:rPr>
              <a:t>al</a:t>
            </a:r>
            <a:r>
              <a:rPr lang="ru-RU" sz="2800" dirty="0">
                <a:solidFill>
                  <a:srgbClr val="0067A0"/>
                </a:solidFill>
                <a:latin typeface="Arial"/>
              </a:rPr>
              <a:t>., 1999)</a:t>
            </a:r>
          </a:p>
        </p:txBody>
      </p:sp>
    </p:spTree>
    <p:extLst>
      <p:ext uri="{BB962C8B-B14F-4D97-AF65-F5344CB8AC3E}">
        <p14:creationId xmlns:p14="http://schemas.microsoft.com/office/powerpoint/2010/main" val="1215407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Rot="1" noChangeArrowheads="1"/>
          </p:cNvSpPr>
          <p:nvPr/>
        </p:nvSpPr>
        <p:spPr bwMode="auto">
          <a:xfrm>
            <a:off x="609600" y="4648200"/>
            <a:ext cx="8382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defTabSz="914400">
              <a:spcBef>
                <a:spcPct val="20000"/>
              </a:spcBef>
              <a:spcAft>
                <a:spcPts val="300"/>
              </a:spcAft>
              <a:buClr>
                <a:srgbClr val="0067A0"/>
              </a:buClr>
              <a:buSzPct val="80000"/>
              <a:buFontTx/>
              <a:buChar char="•"/>
            </a:pPr>
            <a:r>
              <a:rPr lang="ru-RU" sz="1400" dirty="0">
                <a:solidFill>
                  <a:srgbClr val="0067A0"/>
                </a:solidFill>
                <a:latin typeface="Arial"/>
              </a:rPr>
              <a:t>Объем правых хвостатых ядер на 10% больше у аутичных индивидов. </a:t>
            </a:r>
          </a:p>
          <a:p>
            <a:pPr marL="342900" lvl="0" indent="-342900" defTabSz="914400">
              <a:spcBef>
                <a:spcPct val="20000"/>
              </a:spcBef>
              <a:spcAft>
                <a:spcPts val="300"/>
              </a:spcAft>
              <a:buClr>
                <a:srgbClr val="0067A0"/>
              </a:buClr>
              <a:buSzPct val="80000"/>
              <a:buFontTx/>
              <a:buChar char="•"/>
            </a:pPr>
            <a:r>
              <a:rPr lang="ru-RU" sz="1400" dirty="0">
                <a:solidFill>
                  <a:srgbClr val="0067A0"/>
                </a:solidFill>
                <a:latin typeface="Arial"/>
              </a:rPr>
              <a:t>Объем правых хвостатых ядер коррелирует с повторяющимся поведением, которое измерялось как общий показатель шкалы повторяющегося поведения Диагностического интервью на аутизм (ADI-C) (</a:t>
            </a:r>
            <a:r>
              <a:rPr lang="ru-RU" sz="1400" dirty="0" err="1">
                <a:solidFill>
                  <a:srgbClr val="0067A0"/>
                </a:solidFill>
                <a:latin typeface="Arial"/>
              </a:rPr>
              <a:t>Hollander</a:t>
            </a:r>
            <a:r>
              <a:rPr lang="ru-RU" sz="1400" dirty="0">
                <a:solidFill>
                  <a:srgbClr val="0067A0"/>
                </a:solidFill>
                <a:latin typeface="Arial"/>
              </a:rPr>
              <a:t> </a:t>
            </a:r>
            <a:r>
              <a:rPr lang="ru-RU" sz="1400" dirty="0" err="1">
                <a:solidFill>
                  <a:srgbClr val="0067A0"/>
                </a:solidFill>
                <a:latin typeface="Arial"/>
              </a:rPr>
              <a:t>et</a:t>
            </a:r>
            <a:r>
              <a:rPr lang="ru-RU" sz="1400" dirty="0">
                <a:solidFill>
                  <a:srgbClr val="0067A0"/>
                </a:solidFill>
                <a:latin typeface="Arial"/>
              </a:rPr>
              <a:t> </a:t>
            </a:r>
            <a:r>
              <a:rPr lang="ru-RU" sz="1400" dirty="0" err="1">
                <a:solidFill>
                  <a:srgbClr val="0067A0"/>
                </a:solidFill>
                <a:latin typeface="Arial"/>
              </a:rPr>
              <a:t>al</a:t>
            </a:r>
            <a:r>
              <a:rPr lang="ru-RU" sz="1400" dirty="0">
                <a:solidFill>
                  <a:srgbClr val="0067A0"/>
                </a:solidFill>
                <a:latin typeface="Arial"/>
              </a:rPr>
              <a:t>., 2005). </a:t>
            </a:r>
          </a:p>
          <a:p>
            <a:pPr marL="342900" indent="-342900">
              <a:spcBef>
                <a:spcPct val="20000"/>
              </a:spcBef>
              <a:buFontTx/>
              <a:buChar char="•"/>
            </a:pPr>
            <a:endParaRPr lang="en-US" dirty="0"/>
          </a:p>
        </p:txBody>
      </p:sp>
      <p:pic>
        <p:nvPicPr>
          <p:cNvPr id="138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81000"/>
            <a:ext cx="6858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9273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1143000"/>
          </a:xfrm>
        </p:spPr>
        <p:txBody>
          <a:bodyPr>
            <a:normAutofit fontScale="90000"/>
          </a:bodyPr>
          <a:lstStyle/>
          <a:p>
            <a:r>
              <a:rPr lang="ru-RU" dirty="0">
                <a:solidFill>
                  <a:srgbClr val="0071B2"/>
                </a:solidFill>
                <a:latin typeface="Arial" panose="020B0604020202020204" pitchFamily="34" charset="0"/>
                <a:cs typeface="Arial" panose="020B0604020202020204" pitchFamily="34" charset="0"/>
              </a:rPr>
              <a:t>Данные визуальных исследований </a:t>
            </a:r>
            <a:endParaRPr lang="en-US" dirty="0">
              <a:solidFill>
                <a:srgbClr val="0071B2"/>
              </a:solidFill>
              <a:latin typeface="Arial" panose="020B0604020202020204" pitchFamily="34" charset="0"/>
              <a:cs typeface="Arial" panose="020B0604020202020204" pitchFamily="34" charset="0"/>
            </a:endParaRPr>
          </a:p>
        </p:txBody>
      </p:sp>
      <p:sp>
        <p:nvSpPr>
          <p:cNvPr id="14339" name="Rectangle 3"/>
          <p:cNvSpPr>
            <a:spLocks noGrp="1" noChangeArrowheads="1"/>
          </p:cNvSpPr>
          <p:nvPr>
            <p:ph sz="quarter" idx="1"/>
          </p:nvPr>
        </p:nvSpPr>
        <p:spPr>
          <a:xfrm>
            <a:off x="228600" y="1600200"/>
            <a:ext cx="8686800" cy="4953000"/>
          </a:xfrm>
        </p:spPr>
        <p:txBody>
          <a:bodyPr/>
          <a:lstStyle/>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Давно известно, что для аутичных индивидов характерны проблемы с распознаванием лиц </a:t>
            </a:r>
          </a:p>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А</a:t>
            </a:r>
            <a:r>
              <a:rPr lang="ru-RU" dirty="0" smtClean="0">
                <a:solidFill>
                  <a:srgbClr val="0067A0"/>
                </a:solidFill>
                <a:latin typeface="Arial"/>
              </a:rPr>
              <a:t>утичные </a:t>
            </a:r>
            <a:r>
              <a:rPr lang="ru-RU" dirty="0">
                <a:solidFill>
                  <a:srgbClr val="0067A0"/>
                </a:solidFill>
                <a:latin typeface="Arial"/>
              </a:rPr>
              <a:t>индивиды демонстрируют трудности с тем, чтобы следить за значимыми чертами лица других людей и социальным контекстом ситуаций (</a:t>
            </a:r>
            <a:r>
              <a:rPr lang="ru-RU" dirty="0" err="1">
                <a:solidFill>
                  <a:srgbClr val="0067A0"/>
                </a:solidFill>
                <a:latin typeface="Arial"/>
              </a:rPr>
              <a:t>Klin</a:t>
            </a:r>
            <a:r>
              <a:rPr lang="ru-RU" dirty="0">
                <a:solidFill>
                  <a:srgbClr val="0067A0"/>
                </a:solidFill>
                <a:latin typeface="Arial"/>
              </a:rPr>
              <a:t> </a:t>
            </a:r>
            <a:r>
              <a:rPr lang="ru-RU" dirty="0" err="1">
                <a:solidFill>
                  <a:srgbClr val="0067A0"/>
                </a:solidFill>
                <a:latin typeface="Arial"/>
              </a:rPr>
              <a:t>et</a:t>
            </a:r>
            <a:r>
              <a:rPr lang="ru-RU" dirty="0">
                <a:solidFill>
                  <a:srgbClr val="0067A0"/>
                </a:solidFill>
                <a:latin typeface="Arial"/>
              </a:rPr>
              <a:t> </a:t>
            </a:r>
            <a:r>
              <a:rPr lang="ru-RU" dirty="0" err="1">
                <a:solidFill>
                  <a:srgbClr val="0067A0"/>
                </a:solidFill>
                <a:latin typeface="Arial"/>
              </a:rPr>
              <a:t>al</a:t>
            </a:r>
            <a:r>
              <a:rPr lang="ru-RU" dirty="0">
                <a:solidFill>
                  <a:srgbClr val="0067A0"/>
                </a:solidFill>
                <a:latin typeface="Arial"/>
              </a:rPr>
              <a:t>, 2002).</a:t>
            </a:r>
          </a:p>
          <a:p>
            <a:endParaRPr lang="en-US" dirty="0"/>
          </a:p>
        </p:txBody>
      </p:sp>
    </p:spTree>
    <p:extLst>
      <p:ext uri="{BB962C8B-B14F-4D97-AF65-F5344CB8AC3E}">
        <p14:creationId xmlns:p14="http://schemas.microsoft.com/office/powerpoint/2010/main" val="1134635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914400"/>
          </a:xfrm>
        </p:spPr>
        <p:txBody>
          <a:bodyPr>
            <a:normAutofit fontScale="90000"/>
          </a:bodyPr>
          <a:lstStyle/>
          <a:p>
            <a:r>
              <a:rPr lang="ru-RU" dirty="0">
                <a:solidFill>
                  <a:srgbClr val="0071B2"/>
                </a:solidFill>
                <a:latin typeface="Arial" panose="020B0604020202020204" pitchFamily="34" charset="0"/>
                <a:cs typeface="Arial" panose="020B0604020202020204" pitchFamily="34" charset="0"/>
              </a:rPr>
              <a:t>Данные визуальных исследований </a:t>
            </a:r>
            <a:endParaRPr lang="en-US" dirty="0">
              <a:solidFill>
                <a:srgbClr val="0071B2"/>
              </a:solidFill>
              <a:latin typeface="Arial" panose="020B0604020202020204" pitchFamily="34" charset="0"/>
              <a:cs typeface="Arial" panose="020B0604020202020204" pitchFamily="34" charset="0"/>
            </a:endParaRPr>
          </a:p>
        </p:txBody>
      </p:sp>
      <p:sp>
        <p:nvSpPr>
          <p:cNvPr id="15363" name="Rectangle 3"/>
          <p:cNvSpPr>
            <a:spLocks noGrp="1" noChangeArrowheads="1"/>
          </p:cNvSpPr>
          <p:nvPr>
            <p:ph sz="quarter" idx="1"/>
          </p:nvPr>
        </p:nvSpPr>
        <p:spPr>
          <a:xfrm>
            <a:off x="228600" y="1600200"/>
            <a:ext cx="8686800" cy="4953000"/>
          </a:xfrm>
        </p:spPr>
        <p:txBody>
          <a:bodyPr>
            <a:normAutofit/>
          </a:bodyPr>
          <a:lstStyle/>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У детей без РАС при виде человеческого лица активируется веретеновидная извилина </a:t>
            </a:r>
          </a:p>
          <a:p>
            <a:pPr marL="685800" lvl="1" indent="-228600" defTabSz="914400">
              <a:spcBef>
                <a:spcPts val="300"/>
              </a:spcBef>
              <a:buClr>
                <a:srgbClr val="0067A0"/>
              </a:buClr>
              <a:buSzPct val="80000"/>
              <a:buFont typeface="Arial" panose="020B0604020202020204" pitchFamily="34" charset="0"/>
              <a:buChar char="►"/>
            </a:pPr>
            <a:r>
              <a:rPr lang="ru-RU" dirty="0">
                <a:solidFill>
                  <a:srgbClr val="FFFFFF">
                    <a:lumMod val="50000"/>
                  </a:srgbClr>
                </a:solidFill>
                <a:latin typeface="Arial"/>
              </a:rPr>
              <a:t>У аутичных детей эта активация нормальна при демонстрации изображений лица их матери, но снижена при демонстрации лица незнакомых людей </a:t>
            </a:r>
            <a:r>
              <a:rPr lang="en-US" dirty="0" smtClean="0">
                <a:solidFill>
                  <a:srgbClr val="FFFFFF">
                    <a:lumMod val="50000"/>
                  </a:srgbClr>
                </a:solidFill>
                <a:latin typeface="Arial"/>
              </a:rPr>
              <a:t> </a:t>
            </a:r>
            <a:endParaRPr lang="en-US" dirty="0">
              <a:solidFill>
                <a:srgbClr val="FFFFFF">
                  <a:lumMod val="50000"/>
                </a:srgbClr>
              </a:solidFill>
              <a:latin typeface="Arial"/>
            </a:endParaRPr>
          </a:p>
          <a:p>
            <a:pPr marL="685800" lvl="1" indent="-228600" defTabSz="914400">
              <a:spcBef>
                <a:spcPts val="300"/>
              </a:spcBef>
              <a:buClr>
                <a:srgbClr val="0067A0"/>
              </a:buClr>
              <a:buSzPct val="80000"/>
              <a:buFont typeface="Arial" panose="020B0604020202020204" pitchFamily="34" charset="0"/>
              <a:buChar char="►"/>
            </a:pPr>
            <a:r>
              <a:rPr lang="ru-RU" dirty="0">
                <a:solidFill>
                  <a:srgbClr val="FFFFFF">
                    <a:lumMod val="50000"/>
                  </a:srgbClr>
                </a:solidFill>
                <a:latin typeface="Arial"/>
              </a:rPr>
              <a:t>Это может предполагать, что аутичных индивидов можно научить лучшему распознаванию лиц и тем самым улучить их социальные навыки</a:t>
            </a:r>
          </a:p>
        </p:txBody>
      </p:sp>
    </p:spTree>
    <p:extLst>
      <p:ext uri="{BB962C8B-B14F-4D97-AF65-F5344CB8AC3E}">
        <p14:creationId xmlns:p14="http://schemas.microsoft.com/office/powerpoint/2010/main" val="3656049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60960"/>
            <a:ext cx="8686800" cy="1295400"/>
          </a:xfrm>
        </p:spPr>
        <p:txBody>
          <a:bodyPr>
            <a:normAutofit/>
          </a:bodyPr>
          <a:lstStyle/>
          <a:p>
            <a:r>
              <a:rPr lang="ru-RU" sz="3200" dirty="0">
                <a:solidFill>
                  <a:srgbClr val="0071B2"/>
                </a:solidFill>
                <a:latin typeface="Arial" panose="020B0604020202020204" pitchFamily="34" charset="0"/>
                <a:cs typeface="Arial" panose="020B0604020202020204" pitchFamily="34" charset="0"/>
              </a:rPr>
              <a:t>Аутизм – это диагноз развития</a:t>
            </a:r>
            <a:endParaRPr lang="en-US" sz="3200" dirty="0">
              <a:solidFill>
                <a:srgbClr val="0071B2"/>
              </a:solidFill>
              <a:latin typeface="Arial" panose="020B0604020202020204" pitchFamily="34" charset="0"/>
              <a:cs typeface="Arial" panose="020B0604020202020204" pitchFamily="34" charset="0"/>
            </a:endParaRPr>
          </a:p>
        </p:txBody>
      </p:sp>
      <p:sp>
        <p:nvSpPr>
          <p:cNvPr id="18435" name="Rectangle 3"/>
          <p:cNvSpPr>
            <a:spLocks noGrp="1" noChangeArrowheads="1"/>
          </p:cNvSpPr>
          <p:nvPr>
            <p:ph sz="quarter" idx="1"/>
          </p:nvPr>
        </p:nvSpPr>
        <p:spPr>
          <a:xfrm>
            <a:off x="152400" y="1484812"/>
            <a:ext cx="8839200" cy="4267200"/>
          </a:xfrm>
        </p:spPr>
        <p:txBody>
          <a:bodyPr>
            <a:normAutofit/>
          </a:bodyPr>
          <a:lstStyle/>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Аутизм нужно рассматривать с точки зрения развития:</a:t>
            </a:r>
          </a:p>
          <a:p>
            <a:pPr marL="685800" lvl="1" indent="-228600" defTabSz="914400">
              <a:spcBef>
                <a:spcPts val="300"/>
              </a:spcBef>
              <a:buClr>
                <a:srgbClr val="0067A0"/>
              </a:buClr>
              <a:buSzPct val="80000"/>
              <a:buFont typeface="Arial" panose="020B0604020202020204" pitchFamily="34" charset="0"/>
              <a:buChar char="►"/>
            </a:pPr>
            <a:r>
              <a:rPr lang="ru-RU" dirty="0">
                <a:solidFill>
                  <a:srgbClr val="FFFFFF">
                    <a:lumMod val="50000"/>
                  </a:srgbClr>
                </a:solidFill>
                <a:latin typeface="Arial"/>
              </a:rPr>
              <a:t>Одна из важнейших характеристик аутизма – это «непоследовательность в развитии» (то есть, регрессы, спурты, задержки, значительные вариации при переходах от одной стадии развития к следующей) </a:t>
            </a:r>
          </a:p>
          <a:p>
            <a:pPr marL="685800" lvl="1" indent="-228600" defTabSz="914400">
              <a:spcBef>
                <a:spcPts val="300"/>
              </a:spcBef>
              <a:buClr>
                <a:srgbClr val="0067A0"/>
              </a:buClr>
              <a:buSzPct val="80000"/>
              <a:buFont typeface="Arial" panose="020B0604020202020204" pitchFamily="34" charset="0"/>
              <a:buChar char="►"/>
            </a:pPr>
            <a:r>
              <a:rPr lang="ru-RU" dirty="0">
                <a:solidFill>
                  <a:srgbClr val="FFFFFF">
                    <a:lumMod val="50000"/>
                  </a:srgbClr>
                </a:solidFill>
                <a:latin typeface="Arial"/>
              </a:rPr>
              <a:t>Типичный комментарий в направлении: “он начал говорить, а потом перестал”</a:t>
            </a:r>
          </a:p>
        </p:txBody>
      </p:sp>
    </p:spTree>
    <p:extLst>
      <p:ext uri="{BB962C8B-B14F-4D97-AF65-F5344CB8AC3E}">
        <p14:creationId xmlns:p14="http://schemas.microsoft.com/office/powerpoint/2010/main" val="1279787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ru-RU" sz="3200" dirty="0">
                <a:solidFill>
                  <a:srgbClr val="0071B2"/>
                </a:solidFill>
              </a:rPr>
              <a:t>Расстройство аутистического спектра </a:t>
            </a:r>
            <a:r>
              <a:rPr lang="en-US" sz="3200" dirty="0">
                <a:solidFill>
                  <a:srgbClr val="0071B2"/>
                </a:solidFill>
              </a:rPr>
              <a:t>(</a:t>
            </a:r>
            <a:r>
              <a:rPr lang="ru-RU" sz="3200" dirty="0">
                <a:solidFill>
                  <a:srgbClr val="0071B2"/>
                </a:solidFill>
              </a:rPr>
              <a:t>РАС</a:t>
            </a:r>
            <a:r>
              <a:rPr lang="en-US" sz="3200" dirty="0">
                <a:solidFill>
                  <a:srgbClr val="0071B2"/>
                </a:solidFill>
              </a:rPr>
              <a:t>)</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rtlCol="0">
            <a:normAutofit fontScale="92500" lnSpcReduction="20000"/>
          </a:bodyPr>
          <a:lstStyle/>
          <a:p>
            <a:pPr marL="0" lvl="0" indent="0" algn="ctr" defTabSz="914400">
              <a:spcBef>
                <a:spcPts val="600"/>
              </a:spcBef>
              <a:spcAft>
                <a:spcPts val="1200"/>
              </a:spcAft>
              <a:buClr>
                <a:srgbClr val="0067A0"/>
              </a:buClr>
              <a:buSzPct val="80000"/>
              <a:buNone/>
              <a:defRPr/>
            </a:pPr>
            <a:r>
              <a:rPr lang="ru-RU" dirty="0">
                <a:solidFill>
                  <a:srgbClr val="0067A0"/>
                </a:solidFill>
                <a:latin typeface="Arial"/>
              </a:rPr>
              <a:t>Эпидемиология </a:t>
            </a:r>
          </a:p>
          <a:p>
            <a:pPr defTabSz="914400">
              <a:spcBef>
                <a:spcPts val="600"/>
              </a:spcBef>
              <a:spcAft>
                <a:spcPts val="1200"/>
              </a:spcAft>
              <a:buClr>
                <a:srgbClr val="0067A0"/>
              </a:buClr>
              <a:buSzPct val="80000"/>
              <a:buFont typeface="Wingdings" panose="05000000000000000000" pitchFamily="2" charset="2"/>
              <a:buChar char="v"/>
              <a:defRPr/>
            </a:pPr>
            <a:r>
              <a:rPr lang="ru-RU" dirty="0">
                <a:solidFill>
                  <a:srgbClr val="0067A0"/>
                </a:solidFill>
                <a:latin typeface="Arial"/>
              </a:rPr>
              <a:t>Примерно 1 из 88 в спектре аутизма</a:t>
            </a:r>
          </a:p>
          <a:p>
            <a:pPr defTabSz="914400">
              <a:spcBef>
                <a:spcPts val="600"/>
              </a:spcBef>
              <a:spcAft>
                <a:spcPts val="1200"/>
              </a:spcAft>
              <a:buClr>
                <a:srgbClr val="0067A0"/>
              </a:buClr>
              <a:buSzPct val="80000"/>
              <a:buFont typeface="Wingdings" panose="05000000000000000000" pitchFamily="2" charset="2"/>
              <a:buChar char="v"/>
              <a:defRPr/>
            </a:pPr>
            <a:r>
              <a:rPr lang="ru-RU" dirty="0">
                <a:solidFill>
                  <a:srgbClr val="0067A0"/>
                </a:solidFill>
                <a:latin typeface="Arial"/>
              </a:rPr>
              <a:t>Встречается во всех расовых, этнических и </a:t>
            </a:r>
            <a:r>
              <a:rPr lang="ru-RU" dirty="0" err="1">
                <a:solidFill>
                  <a:srgbClr val="0067A0"/>
                </a:solidFill>
                <a:latin typeface="Arial"/>
              </a:rPr>
              <a:t>социо</a:t>
            </a:r>
            <a:r>
              <a:rPr lang="ru-RU" dirty="0">
                <a:solidFill>
                  <a:srgbClr val="0067A0"/>
                </a:solidFill>
                <a:latin typeface="Arial"/>
              </a:rPr>
              <a:t>-экономических группах </a:t>
            </a:r>
          </a:p>
          <a:p>
            <a:pPr defTabSz="914400">
              <a:spcBef>
                <a:spcPts val="600"/>
              </a:spcBef>
              <a:spcAft>
                <a:spcPts val="1200"/>
              </a:spcAft>
              <a:buClr>
                <a:srgbClr val="0067A0"/>
              </a:buClr>
              <a:buSzPct val="80000"/>
              <a:buFont typeface="Wingdings" panose="05000000000000000000" pitchFamily="2" charset="2"/>
              <a:buChar char="v"/>
              <a:defRPr/>
            </a:pPr>
            <a:r>
              <a:rPr lang="ru-RU" dirty="0">
                <a:solidFill>
                  <a:srgbClr val="0067A0"/>
                </a:solidFill>
                <a:latin typeface="Arial"/>
              </a:rPr>
              <a:t>Преимущественно у мальчиков (5:1)</a:t>
            </a:r>
          </a:p>
          <a:p>
            <a:pPr defTabSz="914400">
              <a:spcBef>
                <a:spcPts val="600"/>
              </a:spcBef>
              <a:spcAft>
                <a:spcPts val="1200"/>
              </a:spcAft>
              <a:buClr>
                <a:srgbClr val="0067A0"/>
              </a:buClr>
              <a:buSzPct val="80000"/>
              <a:buFont typeface="Wingdings" panose="05000000000000000000" pitchFamily="2" charset="2"/>
              <a:buChar char="v"/>
              <a:defRPr/>
            </a:pPr>
            <a:r>
              <a:rPr lang="ru-RU" dirty="0">
                <a:solidFill>
                  <a:srgbClr val="0067A0"/>
                </a:solidFill>
                <a:latin typeface="Arial"/>
              </a:rPr>
              <a:t>Уровень в разных странах мира варьирует от 1% до 2,6% </a:t>
            </a:r>
          </a:p>
          <a:p>
            <a:pPr defTabSz="914400">
              <a:spcBef>
                <a:spcPts val="600"/>
              </a:spcBef>
              <a:spcAft>
                <a:spcPts val="1200"/>
              </a:spcAft>
              <a:buClr>
                <a:srgbClr val="0067A0"/>
              </a:buClr>
              <a:buSzPct val="80000"/>
              <a:buFont typeface="Wingdings" panose="05000000000000000000" pitchFamily="2" charset="2"/>
              <a:buChar char="v"/>
              <a:defRPr/>
            </a:pPr>
            <a:r>
              <a:rPr lang="ru-RU" dirty="0">
                <a:solidFill>
                  <a:srgbClr val="0067A0"/>
                </a:solidFill>
                <a:latin typeface="Arial"/>
              </a:rPr>
              <a:t>Сообщается о росте распространенности с 2000 года</a:t>
            </a:r>
          </a:p>
          <a:p>
            <a:pPr defTabSz="914400">
              <a:spcBef>
                <a:spcPts val="600"/>
              </a:spcBef>
              <a:spcAft>
                <a:spcPts val="1200"/>
              </a:spcAft>
              <a:buClr>
                <a:srgbClr val="0067A0"/>
              </a:buClr>
              <a:buSzPct val="80000"/>
              <a:buFont typeface="Wingdings" panose="05000000000000000000" pitchFamily="2" charset="2"/>
              <a:buChar char="v"/>
              <a:defRPr/>
            </a:pPr>
            <a:r>
              <a:rPr lang="ru-RU" dirty="0">
                <a:solidFill>
                  <a:srgbClr val="0067A0"/>
                </a:solidFill>
                <a:latin typeface="Arial"/>
              </a:rPr>
              <a:t>Может быть более распространено в развитых странах</a:t>
            </a:r>
          </a:p>
          <a:p>
            <a:pPr marL="0" indent="0" algn="ctr" fontAlgn="auto">
              <a:spcAft>
                <a:spcPts val="0"/>
              </a:spcAft>
              <a:buFont typeface="Arial"/>
              <a:buNone/>
              <a:defRPr/>
            </a:pPr>
            <a:endParaRPr lang="en-US" dirty="0"/>
          </a:p>
          <a:p>
            <a:pPr marL="0" indent="0" algn="ctr" fontAlgn="auto">
              <a:spcAft>
                <a:spcPts val="0"/>
              </a:spcAft>
              <a:buFont typeface="Arial"/>
              <a:buNone/>
              <a:defRPr/>
            </a:pPr>
            <a:endParaRPr lang="en-US" dirty="0"/>
          </a:p>
        </p:txBody>
      </p:sp>
    </p:spTree>
    <p:extLst>
      <p:ext uri="{BB962C8B-B14F-4D97-AF65-F5344CB8AC3E}">
        <p14:creationId xmlns:p14="http://schemas.microsoft.com/office/powerpoint/2010/main" val="3835860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8709"/>
            <a:ext cx="8686800" cy="1295400"/>
          </a:xfrm>
        </p:spPr>
        <p:txBody>
          <a:bodyPr>
            <a:normAutofit/>
          </a:bodyPr>
          <a:lstStyle/>
          <a:p>
            <a:r>
              <a:rPr lang="ru-RU" sz="3200" dirty="0">
                <a:solidFill>
                  <a:srgbClr val="0071B2"/>
                </a:solidFill>
                <a:latin typeface="Arial" panose="020B0604020202020204" pitchFamily="34" charset="0"/>
                <a:cs typeface="Arial" panose="020B0604020202020204" pitchFamily="34" charset="0"/>
              </a:rPr>
              <a:t>Аутизм – это диагноз развития</a:t>
            </a:r>
            <a:endParaRPr lang="en-US" sz="3200" dirty="0">
              <a:solidFill>
                <a:srgbClr val="0071B2"/>
              </a:solidFill>
              <a:latin typeface="Arial" panose="020B0604020202020204" pitchFamily="34" charset="0"/>
              <a:cs typeface="Arial" panose="020B0604020202020204" pitchFamily="34" charset="0"/>
            </a:endParaRPr>
          </a:p>
        </p:txBody>
      </p:sp>
      <p:sp>
        <p:nvSpPr>
          <p:cNvPr id="25603" name="Rectangle 3"/>
          <p:cNvSpPr>
            <a:spLocks noGrp="1" noChangeArrowheads="1"/>
          </p:cNvSpPr>
          <p:nvPr>
            <p:ph sz="quarter" idx="1"/>
          </p:nvPr>
        </p:nvSpPr>
        <p:spPr>
          <a:xfrm>
            <a:off x="152400" y="1304109"/>
            <a:ext cx="8839200" cy="4724400"/>
          </a:xfrm>
        </p:spPr>
        <p:txBody>
          <a:bodyPr/>
          <a:lstStyle/>
          <a:p>
            <a:pPr marL="609600" lvl="0" indent="-609600" defTabSz="914400">
              <a:spcBef>
                <a:spcPts val="600"/>
              </a:spcBef>
              <a:spcAft>
                <a:spcPts val="300"/>
              </a:spcAft>
              <a:buClr>
                <a:srgbClr val="0067A0"/>
              </a:buClr>
              <a:buSzPct val="80000"/>
              <a:buFont typeface="Wingdings" charset="2"/>
              <a:buChar char="u"/>
            </a:pPr>
            <a:r>
              <a:rPr lang="ru-RU" sz="2800" dirty="0">
                <a:solidFill>
                  <a:srgbClr val="0067A0"/>
                </a:solidFill>
                <a:latin typeface="Arial"/>
              </a:rPr>
              <a:t>Признаки и симптомы связаны с календарным и психическим возрастом </a:t>
            </a:r>
          </a:p>
          <a:p>
            <a:pPr marL="609600" lvl="0" indent="-609600" defTabSz="914400">
              <a:spcBef>
                <a:spcPts val="600"/>
              </a:spcBef>
              <a:spcAft>
                <a:spcPts val="300"/>
              </a:spcAft>
              <a:buClr>
                <a:srgbClr val="0067A0"/>
              </a:buClr>
              <a:buSzPct val="80000"/>
              <a:buFont typeface="Wingdings" charset="2"/>
              <a:buChar char="u"/>
            </a:pPr>
            <a:r>
              <a:rPr lang="ru-RU" sz="2800" dirty="0">
                <a:solidFill>
                  <a:srgbClr val="0067A0"/>
                </a:solidFill>
                <a:latin typeface="Arial"/>
              </a:rPr>
              <a:t>Два типа начала расстройства:</a:t>
            </a:r>
          </a:p>
          <a:p>
            <a:pPr marL="990600" lvl="1" indent="-533400" defTabSz="914400">
              <a:spcBef>
                <a:spcPts val="300"/>
              </a:spcBef>
              <a:buClr>
                <a:srgbClr val="0067A0"/>
              </a:buClr>
              <a:buSzPct val="80000"/>
              <a:buFontTx/>
              <a:buAutoNum type="arabicParenBoth"/>
            </a:pPr>
            <a:r>
              <a:rPr lang="ru-RU" dirty="0">
                <a:solidFill>
                  <a:srgbClr val="FFFFFF">
                    <a:lumMod val="50000"/>
                  </a:srgbClr>
                </a:solidFill>
                <a:latin typeface="Arial"/>
              </a:rPr>
              <a:t>Симптомы присутствуют на первом году жизни (большинство случаев)</a:t>
            </a:r>
          </a:p>
          <a:p>
            <a:pPr marL="1371600" lvl="2" indent="-457200" defTabSz="914400">
              <a:spcBef>
                <a:spcPts val="300"/>
              </a:spcBef>
              <a:buClr>
                <a:srgbClr val="0067A0"/>
              </a:buClr>
              <a:buSzPct val="120000"/>
              <a:buNone/>
            </a:pPr>
            <a:r>
              <a:rPr lang="en-US" sz="2000" dirty="0">
                <a:solidFill>
                  <a:srgbClr val="FFFFFF">
                    <a:lumMod val="50000"/>
                  </a:srgbClr>
                </a:solidFill>
                <a:latin typeface="Arial"/>
              </a:rPr>
              <a:t>	</a:t>
            </a:r>
            <a:r>
              <a:rPr lang="en-US" sz="2000" dirty="0" smtClean="0">
                <a:solidFill>
                  <a:srgbClr val="FFFFFF">
                    <a:lumMod val="50000"/>
                  </a:srgbClr>
                </a:solidFill>
                <a:latin typeface="Arial"/>
              </a:rPr>
              <a:t>*</a:t>
            </a:r>
            <a:r>
              <a:rPr lang="ru-RU" sz="2000" dirty="0">
                <a:solidFill>
                  <a:srgbClr val="FFFFFF">
                    <a:lumMod val="50000"/>
                  </a:srgbClr>
                </a:solidFill>
                <a:latin typeface="Arial"/>
              </a:rPr>
              <a:t>Многие такие дети не инициируют типичные младенческие игры с родителями к 4-6 месяцам (например, «ку-ку», взаимодействие с хихиканьем и тому подобное).</a:t>
            </a:r>
          </a:p>
          <a:p>
            <a:pPr marL="1371600" lvl="2" indent="-457200" defTabSz="914400">
              <a:spcBef>
                <a:spcPts val="300"/>
              </a:spcBef>
              <a:buClr>
                <a:srgbClr val="0067A0"/>
              </a:buClr>
              <a:buSzPct val="120000"/>
              <a:buNone/>
            </a:pPr>
            <a:r>
              <a:rPr lang="en-US" sz="2000" dirty="0">
                <a:solidFill>
                  <a:srgbClr val="FFFFFF">
                    <a:lumMod val="50000"/>
                  </a:srgbClr>
                </a:solidFill>
                <a:latin typeface="Arial"/>
              </a:rPr>
              <a:t>	</a:t>
            </a:r>
            <a:r>
              <a:rPr lang="en-US" sz="2000" dirty="0" smtClean="0">
                <a:solidFill>
                  <a:srgbClr val="FFFFFF">
                    <a:lumMod val="50000"/>
                  </a:srgbClr>
                </a:solidFill>
                <a:latin typeface="Arial"/>
              </a:rPr>
              <a:t>*</a:t>
            </a:r>
            <a:r>
              <a:rPr lang="ru-RU" sz="2000" dirty="0">
                <a:solidFill>
                  <a:srgbClr val="FFFFFF">
                    <a:lumMod val="50000"/>
                  </a:srgbClr>
                </a:solidFill>
                <a:latin typeface="Arial"/>
              </a:rPr>
              <a:t>Этим детям может быть сложно доносить обычные эмоции (например, боль, голод)</a:t>
            </a:r>
          </a:p>
          <a:p>
            <a:pPr marL="990600" lvl="1" indent="-533400" defTabSz="914400">
              <a:spcBef>
                <a:spcPts val="300"/>
              </a:spcBef>
              <a:buClr>
                <a:srgbClr val="0067A0"/>
              </a:buClr>
              <a:buSzPct val="80000"/>
              <a:buFontTx/>
              <a:buAutoNum type="arabicParenBoth"/>
            </a:pPr>
            <a:r>
              <a:rPr lang="ru-RU" dirty="0">
                <a:solidFill>
                  <a:srgbClr val="FFFFFF">
                    <a:lumMod val="50000"/>
                  </a:srgbClr>
                </a:solidFill>
                <a:latin typeface="Arial"/>
              </a:rPr>
              <a:t>Развитие кажется нормальным на протяжении первых 12 – 24 месяцев жизни до начала симптомов </a:t>
            </a:r>
          </a:p>
        </p:txBody>
      </p:sp>
    </p:spTree>
    <p:extLst>
      <p:ext uri="{BB962C8B-B14F-4D97-AF65-F5344CB8AC3E}">
        <p14:creationId xmlns:p14="http://schemas.microsoft.com/office/powerpoint/2010/main" val="3557029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2475" y="1417638"/>
            <a:ext cx="7934325" cy="4865687"/>
          </a:xfrm>
        </p:spPr>
        <p:txBody>
          <a:bodyPr rtlCol="0">
            <a:normAutofit lnSpcReduction="10000"/>
          </a:bodyPr>
          <a:lstStyle/>
          <a:p>
            <a:pPr marL="0" lvl="0" indent="0" algn="ctr" defTabSz="914400">
              <a:spcBef>
                <a:spcPts val="600"/>
              </a:spcBef>
              <a:buClr>
                <a:srgbClr val="0067A0"/>
              </a:buClr>
              <a:buSzPct val="80000"/>
              <a:buNone/>
              <a:defRPr/>
            </a:pPr>
            <a:r>
              <a:rPr lang="ru-RU" sz="1600" dirty="0">
                <a:solidFill>
                  <a:srgbClr val="0067A0"/>
                </a:solidFill>
                <a:latin typeface="Arial"/>
              </a:rPr>
              <a:t>Течение/Начало</a:t>
            </a:r>
          </a:p>
          <a:p>
            <a:pPr marL="0" lvl="0" indent="0" algn="ctr" defTabSz="914400">
              <a:spcBef>
                <a:spcPts val="600"/>
              </a:spcBef>
              <a:buClr>
                <a:srgbClr val="0067A0"/>
              </a:buClr>
              <a:buSzPct val="80000"/>
              <a:buNone/>
              <a:defRPr/>
            </a:pPr>
            <a:endParaRPr lang="en-US" sz="16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defRPr/>
            </a:pPr>
            <a:r>
              <a:rPr lang="ru-RU" sz="1600" dirty="0">
                <a:solidFill>
                  <a:srgbClr val="0067A0"/>
                </a:solidFill>
                <a:latin typeface="Arial"/>
              </a:rPr>
              <a:t>Считается, что расстройство аутистического спектра (РАС) присутствует при рождении </a:t>
            </a:r>
            <a:endParaRPr lang="en-US" sz="1600" dirty="0" smtClean="0">
              <a:solidFill>
                <a:srgbClr val="0067A0"/>
              </a:solidFill>
              <a:latin typeface="Arial"/>
            </a:endParaRPr>
          </a:p>
          <a:p>
            <a:pPr marL="685800" lvl="1" indent="-228600" defTabSz="914400">
              <a:spcBef>
                <a:spcPts val="300"/>
              </a:spcBef>
              <a:buClr>
                <a:srgbClr val="0067A0"/>
              </a:buClr>
              <a:buSzPct val="80000"/>
              <a:buFont typeface="Arial" panose="020B0604020202020204" pitchFamily="34" charset="0"/>
              <a:buChar char="►"/>
              <a:defRPr/>
            </a:pPr>
            <a:r>
              <a:rPr lang="ru-RU" sz="1600" dirty="0">
                <a:solidFill>
                  <a:srgbClr val="FFFFFF">
                    <a:lumMod val="50000"/>
                  </a:srgbClr>
                </a:solidFill>
                <a:latin typeface="Arial"/>
              </a:rPr>
              <a:t>У меньшинства детей развитие в младенческом возрасте нормальное, после чего следует регресс во время второго года жизни. </a:t>
            </a:r>
            <a:r>
              <a:rPr lang="en-US" sz="1600" dirty="0" smtClean="0">
                <a:solidFill>
                  <a:srgbClr val="FFFFFF">
                    <a:lumMod val="50000"/>
                  </a:srgbClr>
                </a:solidFill>
                <a:latin typeface="Arial"/>
              </a:rPr>
              <a:t> </a:t>
            </a:r>
          </a:p>
          <a:p>
            <a:pPr marL="457200" lvl="1" indent="0" defTabSz="914400">
              <a:spcBef>
                <a:spcPts val="300"/>
              </a:spcBef>
              <a:buClr>
                <a:srgbClr val="0067A0"/>
              </a:buClr>
              <a:buSzPct val="80000"/>
              <a:buNone/>
              <a:defRPr/>
            </a:pPr>
            <a:endParaRPr lang="en-US" sz="1600" dirty="0">
              <a:solidFill>
                <a:srgbClr val="FFFFFF">
                  <a:lumMod val="50000"/>
                </a:srgbClr>
              </a:solidFill>
              <a:latin typeface="Arial"/>
            </a:endParaRPr>
          </a:p>
          <a:p>
            <a:pPr marL="228600" lvl="0" indent="-228600" defTabSz="914400">
              <a:spcBef>
                <a:spcPts val="600"/>
              </a:spcBef>
              <a:spcAft>
                <a:spcPts val="300"/>
              </a:spcAft>
              <a:buClr>
                <a:srgbClr val="0067A0"/>
              </a:buClr>
              <a:buSzPct val="80000"/>
              <a:buFont typeface="Wingdings" charset="2"/>
              <a:buChar char="u"/>
              <a:defRPr/>
            </a:pPr>
            <a:r>
              <a:rPr lang="ru-RU" sz="1600" dirty="0">
                <a:solidFill>
                  <a:srgbClr val="0067A0"/>
                </a:solidFill>
                <a:latin typeface="Arial"/>
              </a:rPr>
              <a:t>Анализ домашних видео с детьми, у которых позже было диагностировано РАС</a:t>
            </a:r>
            <a:r>
              <a:rPr lang="ru-RU" sz="1600" dirty="0" smtClean="0">
                <a:solidFill>
                  <a:srgbClr val="0067A0"/>
                </a:solidFill>
                <a:latin typeface="Arial"/>
              </a:rPr>
              <a:t>:</a:t>
            </a:r>
            <a:endParaRPr lang="en-US" sz="1600" dirty="0">
              <a:solidFill>
                <a:srgbClr val="0067A0"/>
              </a:solidFill>
              <a:latin typeface="Arial"/>
            </a:endParaRPr>
          </a:p>
          <a:p>
            <a:pPr marL="685800" lvl="1" indent="-228600" defTabSz="914400">
              <a:spcBef>
                <a:spcPts val="300"/>
              </a:spcBef>
              <a:buClr>
                <a:srgbClr val="0067A0"/>
              </a:buClr>
              <a:buSzPct val="80000"/>
              <a:buFont typeface="Arial" panose="020B0604020202020204" pitchFamily="34" charset="0"/>
              <a:buChar char="►"/>
              <a:defRPr/>
            </a:pPr>
            <a:r>
              <a:rPr lang="ru-RU" sz="1600" dirty="0">
                <a:solidFill>
                  <a:srgbClr val="FFFFFF">
                    <a:lumMod val="50000"/>
                  </a:srgbClr>
                </a:solidFill>
                <a:latin typeface="Arial"/>
              </a:rPr>
              <a:t>У 87.5% были заметны симптомы во время первого года жизни</a:t>
            </a:r>
          </a:p>
          <a:p>
            <a:pPr marL="685800" lvl="1" indent="-228600" defTabSz="914400">
              <a:spcBef>
                <a:spcPts val="300"/>
              </a:spcBef>
              <a:buClr>
                <a:srgbClr val="0067A0"/>
              </a:buClr>
              <a:buSzPct val="80000"/>
              <a:buFont typeface="Arial" panose="020B0604020202020204" pitchFamily="34" charset="0"/>
              <a:buChar char="►"/>
              <a:defRPr/>
            </a:pPr>
            <a:r>
              <a:rPr lang="ru-RU" sz="1600" dirty="0">
                <a:solidFill>
                  <a:srgbClr val="FFFFFF">
                    <a:lumMod val="50000"/>
                  </a:srgbClr>
                </a:solidFill>
                <a:latin typeface="Arial"/>
              </a:rPr>
              <a:t>Только у небольшой группы (12.5%) не было никаких симптомов. </a:t>
            </a:r>
          </a:p>
          <a:p>
            <a:pPr marL="457200" lvl="1" indent="0" defTabSz="914400">
              <a:spcBef>
                <a:spcPts val="300"/>
              </a:spcBef>
              <a:buClr>
                <a:srgbClr val="0067A0"/>
              </a:buClr>
              <a:buSzPct val="80000"/>
              <a:buNone/>
              <a:defRPr/>
            </a:pPr>
            <a:endParaRPr lang="en-US" sz="1600" dirty="0">
              <a:solidFill>
                <a:srgbClr val="FFFFFF">
                  <a:lumMod val="50000"/>
                </a:srgbClr>
              </a:solidFill>
              <a:latin typeface="Arial"/>
            </a:endParaRPr>
          </a:p>
          <a:p>
            <a:pPr marL="228600" lvl="0" indent="-228600" defTabSz="914400">
              <a:spcBef>
                <a:spcPts val="600"/>
              </a:spcBef>
              <a:spcAft>
                <a:spcPts val="300"/>
              </a:spcAft>
              <a:buClr>
                <a:srgbClr val="0067A0"/>
              </a:buClr>
              <a:buSzPct val="80000"/>
              <a:buFont typeface="Wingdings" charset="2"/>
              <a:buChar char="u"/>
              <a:defRPr/>
            </a:pPr>
            <a:r>
              <a:rPr lang="ru-RU" sz="1600" dirty="0">
                <a:solidFill>
                  <a:srgbClr val="0067A0"/>
                </a:solidFill>
                <a:latin typeface="Arial"/>
              </a:rPr>
              <a:t>Была обнаружена группа с «более выраженными» симптомами, для которой характерна следующая типичная закономерность:</a:t>
            </a:r>
          </a:p>
          <a:p>
            <a:pPr marL="685800" lvl="1" indent="-228600" defTabSz="914400">
              <a:spcBef>
                <a:spcPts val="300"/>
              </a:spcBef>
              <a:buClr>
                <a:srgbClr val="0067A0"/>
              </a:buClr>
              <a:buSzPct val="80000"/>
              <a:buFont typeface="Arial" panose="020B0604020202020204" pitchFamily="34" charset="0"/>
              <a:buChar char="►"/>
              <a:defRPr/>
            </a:pPr>
            <a:r>
              <a:rPr lang="ru-RU" sz="1600" dirty="0">
                <a:solidFill>
                  <a:srgbClr val="FFFFFF">
                    <a:lumMod val="50000"/>
                  </a:srgbClr>
                </a:solidFill>
                <a:latin typeface="Arial"/>
              </a:rPr>
              <a:t>Отчужденность</a:t>
            </a:r>
          </a:p>
          <a:p>
            <a:pPr marL="685800" lvl="1" indent="-228600" defTabSz="914400">
              <a:spcBef>
                <a:spcPts val="300"/>
              </a:spcBef>
              <a:buClr>
                <a:srgbClr val="0067A0"/>
              </a:buClr>
              <a:buSzPct val="80000"/>
              <a:buFont typeface="Arial" panose="020B0604020202020204" pitchFamily="34" charset="0"/>
              <a:buChar char="►"/>
              <a:defRPr/>
            </a:pPr>
            <a:r>
              <a:rPr lang="ru-RU" sz="1600" dirty="0">
                <a:solidFill>
                  <a:srgbClr val="FFFFFF">
                    <a:lumMod val="50000"/>
                  </a:srgbClr>
                </a:solidFill>
                <a:latin typeface="Arial"/>
              </a:rPr>
              <a:t>Низкая социальная инициативность</a:t>
            </a:r>
          </a:p>
          <a:p>
            <a:pPr marL="685800" lvl="1" indent="-228600" defTabSz="914400">
              <a:spcBef>
                <a:spcPts val="300"/>
              </a:spcBef>
              <a:buClr>
                <a:srgbClr val="0067A0"/>
              </a:buClr>
              <a:buSzPct val="80000"/>
              <a:buFont typeface="Arial" panose="020B0604020202020204" pitchFamily="34" charset="0"/>
              <a:buChar char="►"/>
              <a:defRPr/>
            </a:pPr>
            <a:r>
              <a:rPr lang="ru-RU" sz="1600" dirty="0">
                <a:solidFill>
                  <a:srgbClr val="FFFFFF">
                    <a:lumMod val="50000"/>
                  </a:srgbClr>
                </a:solidFill>
                <a:latin typeface="Arial"/>
              </a:rPr>
              <a:t>Гипоактивность</a:t>
            </a:r>
          </a:p>
          <a:p>
            <a:pPr marL="685800" lvl="1" indent="-228600" defTabSz="914400">
              <a:spcBef>
                <a:spcPts val="300"/>
              </a:spcBef>
              <a:buClr>
                <a:srgbClr val="0067A0"/>
              </a:buClr>
              <a:buSzPct val="80000"/>
              <a:buFont typeface="Arial" panose="020B0604020202020204" pitchFamily="34" charset="0"/>
              <a:buChar char="►"/>
              <a:defRPr/>
            </a:pPr>
            <a:r>
              <a:rPr lang="ru-RU" sz="1600" dirty="0">
                <a:solidFill>
                  <a:srgbClr val="FFFFFF">
                    <a:lumMod val="50000"/>
                  </a:srgbClr>
                </a:solidFill>
                <a:latin typeface="Arial"/>
              </a:rPr>
              <a:t>Недостаток эмоциональной модуляции</a:t>
            </a:r>
          </a:p>
          <a:p>
            <a:pPr marL="0" indent="0" algn="ctr" fontAlgn="auto">
              <a:spcAft>
                <a:spcPts val="0"/>
              </a:spcAft>
              <a:buFont typeface="Arial"/>
              <a:buNone/>
              <a:defRPr/>
            </a:pPr>
            <a:endParaRPr lang="en-US" dirty="0"/>
          </a:p>
        </p:txBody>
      </p:sp>
    </p:spTree>
    <p:extLst>
      <p:ext uri="{BB962C8B-B14F-4D97-AF65-F5344CB8AC3E}">
        <p14:creationId xmlns:p14="http://schemas.microsoft.com/office/powerpoint/2010/main" val="3233091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solidFill>
                  <a:srgbClr val="0071B2"/>
                </a:solidFill>
                <a:latin typeface="Arial" panose="020B0604020202020204" pitchFamily="34" charset="0"/>
                <a:cs typeface="Arial" panose="020B0604020202020204" pitchFamily="34" charset="0"/>
              </a:rPr>
              <a:t>Дифференциальный диагноз</a:t>
            </a:r>
            <a:endParaRPr lang="en-US"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200" y="1600200"/>
            <a:ext cx="8103326" cy="4525963"/>
          </a:xfrm>
        </p:spPr>
        <p:txBody>
          <a:bodyPr/>
          <a:lstStyle/>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врожденной краснухи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Корнелии де </a:t>
            </a:r>
            <a:r>
              <a:rPr lang="ru-RU" sz="1400" dirty="0" err="1">
                <a:solidFill>
                  <a:srgbClr val="0067A0"/>
                </a:solidFill>
                <a:latin typeface="Arial"/>
              </a:rPr>
              <a:t>Ланге</a:t>
            </a:r>
            <a:r>
              <a:rPr lang="ru-RU" sz="14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ломкой Х-хромосомы</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a:t>
            </a:r>
            <a:r>
              <a:rPr lang="ru-RU" sz="1400" dirty="0" err="1">
                <a:solidFill>
                  <a:srgbClr val="0067A0"/>
                </a:solidFill>
                <a:latin typeface="Arial"/>
              </a:rPr>
              <a:t>Клювера-Бюси</a:t>
            </a:r>
            <a:r>
              <a:rPr lang="ru-RU" sz="14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Ландау-</a:t>
            </a:r>
            <a:r>
              <a:rPr lang="ru-RU" sz="1400" dirty="0" err="1">
                <a:solidFill>
                  <a:srgbClr val="0067A0"/>
                </a:solidFill>
                <a:latin typeface="Arial"/>
              </a:rPr>
              <a:t>Клеффнера</a:t>
            </a:r>
            <a:r>
              <a:rPr lang="ru-RU" sz="14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Леша-</a:t>
            </a:r>
            <a:r>
              <a:rPr lang="ru-RU" sz="1400" dirty="0" err="1">
                <a:solidFill>
                  <a:srgbClr val="0067A0"/>
                </a:solidFill>
                <a:latin typeface="Arial"/>
              </a:rPr>
              <a:t>Нихана</a:t>
            </a:r>
            <a:r>
              <a:rPr lang="ru-RU" sz="14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a:t>
            </a:r>
            <a:r>
              <a:rPr lang="ru-RU" sz="1400" dirty="0" err="1">
                <a:solidFill>
                  <a:srgbClr val="0067A0"/>
                </a:solidFill>
                <a:latin typeface="Arial"/>
              </a:rPr>
              <a:t>Прадера</a:t>
            </a:r>
            <a:r>
              <a:rPr lang="ru-RU" sz="1400" dirty="0">
                <a:solidFill>
                  <a:srgbClr val="0067A0"/>
                </a:solidFill>
                <a:latin typeface="Arial"/>
              </a:rPr>
              <a:t>-Вилли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a:t>
            </a:r>
            <a:r>
              <a:rPr lang="ru-RU" sz="1400" dirty="0" err="1">
                <a:solidFill>
                  <a:srgbClr val="0067A0"/>
                </a:solidFill>
                <a:latin typeface="Arial"/>
              </a:rPr>
              <a:t>Ретта</a:t>
            </a:r>
            <a:r>
              <a:rPr lang="ru-RU" sz="14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a:t>
            </a:r>
            <a:r>
              <a:rPr lang="ru-RU" sz="1400" dirty="0" err="1">
                <a:solidFill>
                  <a:srgbClr val="0067A0"/>
                </a:solidFill>
                <a:latin typeface="Arial"/>
              </a:rPr>
              <a:t>Туретта</a:t>
            </a:r>
            <a:r>
              <a:rPr lang="ru-RU" sz="14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Туберозный склероз </a:t>
            </a:r>
          </a:p>
          <a:p>
            <a:pPr marL="228600" lvl="0" indent="-228600" defTabSz="914400">
              <a:spcBef>
                <a:spcPts val="600"/>
              </a:spcBef>
              <a:spcAft>
                <a:spcPts val="300"/>
              </a:spcAft>
              <a:buClr>
                <a:srgbClr val="0067A0"/>
              </a:buClr>
              <a:buSzPct val="80000"/>
              <a:buFont typeface="Wingdings" charset="2"/>
              <a:buChar char="u"/>
            </a:pPr>
            <a:r>
              <a:rPr lang="ru-RU" sz="1400" dirty="0" err="1">
                <a:solidFill>
                  <a:srgbClr val="0067A0"/>
                </a:solidFill>
                <a:latin typeface="Arial"/>
              </a:rPr>
              <a:t>Нелеченная</a:t>
            </a:r>
            <a:r>
              <a:rPr lang="ru-RU" sz="1400" dirty="0">
                <a:solidFill>
                  <a:srgbClr val="0067A0"/>
                </a:solidFill>
                <a:latin typeface="Arial"/>
              </a:rPr>
              <a:t> </a:t>
            </a:r>
            <a:r>
              <a:rPr lang="ru-RU" sz="1400" dirty="0" err="1">
                <a:solidFill>
                  <a:srgbClr val="0067A0"/>
                </a:solidFill>
                <a:latin typeface="Arial"/>
              </a:rPr>
              <a:t>фенилкетонурия</a:t>
            </a:r>
            <a:r>
              <a:rPr lang="ru-RU" sz="14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a:t>
            </a:r>
            <a:r>
              <a:rPr lang="ru-RU" sz="1400" dirty="0" err="1">
                <a:solidFill>
                  <a:srgbClr val="0067A0"/>
                </a:solidFill>
                <a:latin typeface="Arial"/>
              </a:rPr>
              <a:t>Уилльямса</a:t>
            </a:r>
            <a:r>
              <a:rPr lang="ru-RU" sz="14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sz="1400" dirty="0">
                <a:solidFill>
                  <a:srgbClr val="0067A0"/>
                </a:solidFill>
                <a:latin typeface="Arial"/>
              </a:rPr>
              <a:t>Синдром Дауна </a:t>
            </a:r>
          </a:p>
          <a:p>
            <a:endParaRPr lang="en-US" dirty="0"/>
          </a:p>
          <a:p>
            <a:endParaRPr lang="en-US" dirty="0"/>
          </a:p>
          <a:p>
            <a:endParaRPr lang="en-US" dirty="0"/>
          </a:p>
        </p:txBody>
      </p:sp>
    </p:spTree>
    <p:extLst>
      <p:ext uri="{BB962C8B-B14F-4D97-AF65-F5344CB8AC3E}">
        <p14:creationId xmlns:p14="http://schemas.microsoft.com/office/powerpoint/2010/main" val="1596855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solidFill>
                  <a:srgbClr val="0071B2"/>
                </a:solidFill>
                <a:latin typeface="Arial" panose="020B0604020202020204" pitchFamily="34" charset="0"/>
                <a:cs typeface="Arial" panose="020B0604020202020204" pitchFamily="34" charset="0"/>
              </a:rPr>
              <a:t>Детский психоз </a:t>
            </a:r>
            <a:endParaRPr lang="en-US"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200" y="1600200"/>
            <a:ext cx="8042366" cy="4525963"/>
          </a:xfrm>
        </p:spPr>
        <p:txBody>
          <a:bodyPr/>
          <a:lstStyle/>
          <a:p>
            <a:pPr marL="228600" lvl="0" indent="-228600" defTabSz="914400">
              <a:spcBef>
                <a:spcPts val="600"/>
              </a:spcBef>
              <a:spcAft>
                <a:spcPts val="300"/>
              </a:spcAft>
              <a:buClr>
                <a:srgbClr val="0067A0"/>
              </a:buClr>
              <a:buSzPct val="80000"/>
              <a:buFont typeface="Wingdings" charset="2"/>
              <a:buChar char="u"/>
              <a:defRPr/>
            </a:pPr>
            <a:r>
              <a:rPr lang="ru-RU" dirty="0" smtClean="0">
                <a:solidFill>
                  <a:srgbClr val="0067A0"/>
                </a:solidFill>
                <a:latin typeface="Arial"/>
              </a:rPr>
              <a:t>1:10 </a:t>
            </a:r>
            <a:r>
              <a:rPr lang="ru-RU" dirty="0">
                <a:solidFill>
                  <a:srgbClr val="0067A0"/>
                </a:solidFill>
                <a:latin typeface="Arial"/>
              </a:rPr>
              <a:t>000 детей</a:t>
            </a:r>
          </a:p>
          <a:p>
            <a:pPr marL="228600" lvl="0" indent="-228600" defTabSz="914400">
              <a:spcBef>
                <a:spcPts val="600"/>
              </a:spcBef>
              <a:spcAft>
                <a:spcPts val="300"/>
              </a:spcAft>
              <a:buClr>
                <a:srgbClr val="0067A0"/>
              </a:buClr>
              <a:buSzPct val="80000"/>
              <a:buFont typeface="Wingdings" charset="2"/>
              <a:buChar char="u"/>
              <a:defRPr/>
            </a:pPr>
            <a:r>
              <a:rPr lang="ru-RU" dirty="0">
                <a:solidFill>
                  <a:srgbClr val="0067A0"/>
                </a:solidFill>
                <a:latin typeface="Arial"/>
              </a:rPr>
              <a:t>Редко встречается в возрасте до 13 лет, но встречаемость стабильно возрастает в течение подросткового возраста</a:t>
            </a:r>
          </a:p>
          <a:p>
            <a:pPr marL="228600" lvl="0" indent="-228600" defTabSz="914400">
              <a:spcBef>
                <a:spcPts val="600"/>
              </a:spcBef>
              <a:spcAft>
                <a:spcPts val="300"/>
              </a:spcAft>
              <a:buClr>
                <a:srgbClr val="0067A0"/>
              </a:buClr>
              <a:buSzPct val="80000"/>
              <a:buFont typeface="Wingdings" charset="2"/>
              <a:buChar char="u"/>
              <a:defRPr/>
            </a:pPr>
            <a:r>
              <a:rPr lang="ru-RU" dirty="0">
                <a:solidFill>
                  <a:srgbClr val="0067A0"/>
                </a:solidFill>
                <a:latin typeface="Arial"/>
              </a:rPr>
              <a:t>Пик начала приходится на возраст 15 – 30 лет</a:t>
            </a:r>
          </a:p>
          <a:p>
            <a:pPr marL="228600" lvl="0" indent="-228600" defTabSz="914400">
              <a:spcBef>
                <a:spcPts val="600"/>
              </a:spcBef>
              <a:spcAft>
                <a:spcPts val="300"/>
              </a:spcAft>
              <a:buClr>
                <a:srgbClr val="0067A0"/>
              </a:buClr>
              <a:buSzPct val="80000"/>
              <a:buFont typeface="Wingdings" charset="2"/>
              <a:buChar char="u"/>
              <a:defRPr/>
            </a:pPr>
            <a:r>
              <a:rPr lang="ru-RU" dirty="0">
                <a:solidFill>
                  <a:srgbClr val="0067A0"/>
                </a:solidFill>
                <a:latin typeface="Arial"/>
              </a:rPr>
              <a:t>Самый ранний возраст для детского диагноза – 3 года </a:t>
            </a:r>
          </a:p>
          <a:p>
            <a:pPr marL="228600" lvl="0" indent="-228600" defTabSz="914400">
              <a:spcBef>
                <a:spcPts val="600"/>
              </a:spcBef>
              <a:spcAft>
                <a:spcPts val="300"/>
              </a:spcAft>
              <a:buClr>
                <a:srgbClr val="0067A0"/>
              </a:buClr>
              <a:buSzPct val="80000"/>
              <a:buFont typeface="Wingdings" charset="2"/>
              <a:buChar char="u"/>
              <a:defRPr/>
            </a:pPr>
            <a:r>
              <a:rPr lang="ru-RU" dirty="0">
                <a:solidFill>
                  <a:srgbClr val="0067A0"/>
                </a:solidFill>
                <a:latin typeface="Arial"/>
              </a:rPr>
              <a:t>Соотношение </a:t>
            </a:r>
            <a:r>
              <a:rPr lang="ru-RU" dirty="0" smtClean="0">
                <a:solidFill>
                  <a:srgbClr val="0067A0"/>
                </a:solidFill>
                <a:latin typeface="Arial"/>
              </a:rPr>
              <a:t>по мужскому и женскому полу 2:1</a:t>
            </a:r>
            <a:endParaRPr lang="ru-RU" dirty="0">
              <a:solidFill>
                <a:srgbClr val="0067A0"/>
              </a:solidFill>
              <a:latin typeface="Arial"/>
            </a:endParaRPr>
          </a:p>
          <a:p>
            <a:endParaRPr lang="en-US" dirty="0"/>
          </a:p>
        </p:txBody>
      </p:sp>
    </p:spTree>
    <p:extLst>
      <p:ext uri="{BB962C8B-B14F-4D97-AF65-F5344CB8AC3E}">
        <p14:creationId xmlns:p14="http://schemas.microsoft.com/office/powerpoint/2010/main" val="37373672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solidFill>
                  <a:srgbClr val="0071B2"/>
                </a:solidFill>
                <a:latin typeface="Arial" panose="020B0604020202020204" pitchFamily="34" charset="0"/>
                <a:cs typeface="Arial" panose="020B0604020202020204" pitchFamily="34" charset="0"/>
              </a:rPr>
              <a:t>Детский психоз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200" y="1600200"/>
            <a:ext cx="8051074" cy="4525963"/>
          </a:xfrm>
        </p:spPr>
        <p:txBody>
          <a:bodyPr/>
          <a:lstStyle/>
          <a:p>
            <a:pPr marL="228600" lvl="0" indent="-228600" defTabSz="914400">
              <a:lnSpc>
                <a:spcPct val="90000"/>
              </a:lnSpc>
              <a:spcBef>
                <a:spcPts val="600"/>
              </a:spcBef>
              <a:spcAft>
                <a:spcPts val="300"/>
              </a:spcAft>
              <a:buClr>
                <a:srgbClr val="0067A0"/>
              </a:buClr>
              <a:buSzPct val="80000"/>
              <a:buFont typeface="Wingdings" charset="2"/>
              <a:buChar char="u"/>
              <a:defRPr/>
            </a:pPr>
            <a:r>
              <a:rPr lang="ru-RU" dirty="0">
                <a:solidFill>
                  <a:srgbClr val="0067A0"/>
                </a:solidFill>
                <a:latin typeface="Arial"/>
              </a:rPr>
              <a:t>Для детей с повышенным риском шизофрении характерны аномалии походки, осанки и мышечного </a:t>
            </a:r>
            <a:r>
              <a:rPr lang="ru-RU" dirty="0" smtClean="0">
                <a:solidFill>
                  <a:srgbClr val="0067A0"/>
                </a:solidFill>
                <a:latin typeface="Arial"/>
              </a:rPr>
              <a:t>тонуса </a:t>
            </a:r>
            <a:r>
              <a:rPr lang="ru-RU" dirty="0">
                <a:solidFill>
                  <a:srgbClr val="0067A0"/>
                </a:solidFill>
                <a:latin typeface="Arial"/>
              </a:rPr>
              <a:t>(мягкие неврологические признаки) </a:t>
            </a:r>
          </a:p>
          <a:p>
            <a:pPr marL="228600" lvl="0" indent="-228600" defTabSz="914400">
              <a:lnSpc>
                <a:spcPct val="90000"/>
              </a:lnSpc>
              <a:spcBef>
                <a:spcPts val="600"/>
              </a:spcBef>
              <a:spcAft>
                <a:spcPts val="300"/>
              </a:spcAft>
              <a:buClr>
                <a:srgbClr val="0067A0"/>
              </a:buClr>
              <a:buSzPct val="80000"/>
              <a:buFont typeface="Wingdings" charset="2"/>
              <a:buChar char="u"/>
              <a:defRPr/>
            </a:pPr>
            <a:r>
              <a:rPr lang="ru-RU" dirty="0">
                <a:solidFill>
                  <a:srgbClr val="0067A0"/>
                </a:solidFill>
                <a:latin typeface="Arial"/>
              </a:rPr>
              <a:t>Галлюцинации, расстройство мышления и плоский аффект часто встречаются при ранней детской шизофрении </a:t>
            </a:r>
            <a:endParaRPr lang="ru-RU" dirty="0" smtClean="0">
              <a:solidFill>
                <a:srgbClr val="0067A0"/>
              </a:solidFill>
              <a:latin typeface="Arial"/>
            </a:endParaRPr>
          </a:p>
          <a:p>
            <a:pPr marL="228600" lvl="0" indent="-228600" defTabSz="914400">
              <a:lnSpc>
                <a:spcPct val="90000"/>
              </a:lnSpc>
              <a:spcBef>
                <a:spcPts val="600"/>
              </a:spcBef>
              <a:spcAft>
                <a:spcPts val="300"/>
              </a:spcAft>
              <a:buClr>
                <a:srgbClr val="0067A0"/>
              </a:buClr>
              <a:buSzPct val="80000"/>
              <a:buFont typeface="Wingdings" charset="2"/>
              <a:buChar char="u"/>
              <a:defRPr/>
            </a:pPr>
            <a:r>
              <a:rPr lang="ru-RU" dirty="0">
                <a:solidFill>
                  <a:srgbClr val="0067A0"/>
                </a:solidFill>
                <a:latin typeface="Arial"/>
              </a:rPr>
              <a:t>Дети с шизофренией демонстрируют 3 характерных коммуникативных дефицита:</a:t>
            </a:r>
          </a:p>
          <a:p>
            <a:pPr marL="685800" lvl="1" indent="-228600" defTabSz="914400">
              <a:lnSpc>
                <a:spcPct val="90000"/>
              </a:lnSpc>
              <a:spcBef>
                <a:spcPts val="300"/>
              </a:spcBef>
              <a:buClr>
                <a:srgbClr val="0067A0"/>
              </a:buClr>
              <a:buSzPct val="80000"/>
              <a:buFont typeface="Arial" panose="020B0604020202020204" pitchFamily="34" charset="0"/>
              <a:buChar char="►"/>
              <a:defRPr/>
            </a:pPr>
            <a:r>
              <a:rPr lang="ru-RU" sz="1800" dirty="0">
                <a:solidFill>
                  <a:srgbClr val="FFFFFF">
                    <a:lumMod val="50000"/>
                  </a:srgbClr>
                </a:solidFill>
                <a:latin typeface="Arial"/>
              </a:rPr>
              <a:t>Свободные ассоциации </a:t>
            </a:r>
          </a:p>
          <a:p>
            <a:pPr marL="685800" lvl="1" indent="-228600" defTabSz="914400">
              <a:lnSpc>
                <a:spcPct val="90000"/>
              </a:lnSpc>
              <a:spcBef>
                <a:spcPts val="300"/>
              </a:spcBef>
              <a:buClr>
                <a:srgbClr val="0067A0"/>
              </a:buClr>
              <a:buSzPct val="80000"/>
              <a:buFont typeface="Arial" panose="020B0604020202020204" pitchFamily="34" charset="0"/>
              <a:buChar char="►"/>
              <a:defRPr/>
            </a:pPr>
            <a:r>
              <a:rPr lang="ru-RU" sz="1800" dirty="0">
                <a:solidFill>
                  <a:srgbClr val="FFFFFF">
                    <a:lumMod val="50000"/>
                  </a:srgbClr>
                </a:solidFill>
                <a:latin typeface="Arial"/>
              </a:rPr>
              <a:t>Нелогичное мышление </a:t>
            </a:r>
          </a:p>
          <a:p>
            <a:pPr marL="685800" lvl="1" indent="-228600" defTabSz="914400">
              <a:lnSpc>
                <a:spcPct val="90000"/>
              </a:lnSpc>
              <a:spcBef>
                <a:spcPts val="300"/>
              </a:spcBef>
              <a:buClr>
                <a:srgbClr val="0067A0"/>
              </a:buClr>
              <a:buSzPct val="80000"/>
              <a:buFont typeface="Arial" panose="020B0604020202020204" pitchFamily="34" charset="0"/>
              <a:buChar char="►"/>
              <a:defRPr/>
            </a:pPr>
            <a:r>
              <a:rPr lang="ru-RU" sz="1800" dirty="0">
                <a:solidFill>
                  <a:srgbClr val="FFFFFF">
                    <a:lumMod val="50000"/>
                  </a:srgbClr>
                </a:solidFill>
                <a:latin typeface="Arial"/>
              </a:rPr>
              <a:t>Нарушенные навыки рассуждения</a:t>
            </a:r>
          </a:p>
          <a:p>
            <a:endParaRPr lang="en-US" dirty="0"/>
          </a:p>
        </p:txBody>
      </p:sp>
    </p:spTree>
    <p:extLst>
      <p:ext uri="{BB962C8B-B14F-4D97-AF65-F5344CB8AC3E}">
        <p14:creationId xmlns:p14="http://schemas.microsoft.com/office/powerpoint/2010/main" val="557162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solidFill>
                  <a:srgbClr val="0071B2"/>
                </a:solidFill>
                <a:latin typeface="Arial" panose="020B0604020202020204" pitchFamily="34" charset="0"/>
                <a:cs typeface="Arial" panose="020B0604020202020204" pitchFamily="34" charset="0"/>
              </a:rPr>
              <a:t>Детский психоз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199" y="1600200"/>
            <a:ext cx="8399417" cy="4525963"/>
          </a:xfrm>
        </p:spPr>
        <p:txBody>
          <a:bodyPr/>
          <a:lstStyle/>
          <a:p>
            <a:pPr>
              <a:lnSpc>
                <a:spcPct val="90000"/>
              </a:lnSpc>
              <a:defRPr/>
            </a:pPr>
            <a:endParaRPr lang="en-US" dirty="0"/>
          </a:p>
          <a:p>
            <a:pPr marL="228600" lvl="0" indent="-228600" defTabSz="914400">
              <a:lnSpc>
                <a:spcPct val="90000"/>
              </a:lnSpc>
              <a:spcBef>
                <a:spcPts val="600"/>
              </a:spcBef>
              <a:spcAft>
                <a:spcPts val="300"/>
              </a:spcAft>
              <a:buClr>
                <a:srgbClr val="0067A0"/>
              </a:buClr>
              <a:buSzPct val="80000"/>
              <a:buFont typeface="Wingdings" charset="2"/>
              <a:buChar char="u"/>
              <a:defRPr/>
            </a:pPr>
            <a:r>
              <a:rPr lang="ru-RU" dirty="0">
                <a:solidFill>
                  <a:srgbClr val="0067A0"/>
                </a:solidFill>
                <a:latin typeface="Arial" panose="020B0604020202020204" pitchFamily="34" charset="0"/>
                <a:cs typeface="Arial" panose="020B0604020202020204" pitchFamily="34" charset="0"/>
              </a:rPr>
              <a:t>Большинство ранних работ по детской «шизофрении» на самом деле описывают РАС </a:t>
            </a:r>
          </a:p>
          <a:p>
            <a:pPr marL="228600" lvl="0" indent="-228600" defTabSz="914400">
              <a:lnSpc>
                <a:spcPct val="90000"/>
              </a:lnSpc>
              <a:spcBef>
                <a:spcPts val="600"/>
              </a:spcBef>
              <a:spcAft>
                <a:spcPts val="300"/>
              </a:spcAft>
              <a:buClr>
                <a:srgbClr val="0067A0"/>
              </a:buClr>
              <a:buSzPct val="80000"/>
              <a:buFont typeface="Wingdings" charset="2"/>
              <a:buChar char="u"/>
              <a:defRPr/>
            </a:pPr>
            <a:r>
              <a:rPr lang="ru-RU" dirty="0">
                <a:solidFill>
                  <a:srgbClr val="0067A0"/>
                </a:solidFill>
                <a:latin typeface="Arial" panose="020B0604020202020204" pitchFamily="34" charset="0"/>
                <a:cs typeface="Arial" panose="020B0604020202020204" pitchFamily="34" charset="0"/>
              </a:rPr>
              <a:t>Для индивидов с РАС, похоже, не существует повышенного риска шизофрении  </a:t>
            </a:r>
          </a:p>
          <a:p>
            <a:pPr marL="228600" lvl="0" indent="-228600" defTabSz="914400">
              <a:lnSpc>
                <a:spcPct val="90000"/>
              </a:lnSpc>
              <a:spcBef>
                <a:spcPts val="600"/>
              </a:spcBef>
              <a:spcAft>
                <a:spcPts val="300"/>
              </a:spcAft>
              <a:buClr>
                <a:srgbClr val="0067A0"/>
              </a:buClr>
              <a:buSzPct val="80000"/>
              <a:buFont typeface="Wingdings" charset="2"/>
              <a:buChar char="u"/>
              <a:defRPr/>
            </a:pPr>
            <a:r>
              <a:rPr lang="ru-RU" dirty="0">
                <a:solidFill>
                  <a:srgbClr val="0067A0"/>
                </a:solidFill>
                <a:latin typeface="Arial" panose="020B0604020202020204" pitchFamily="34" charset="0"/>
                <a:cs typeface="Arial" panose="020B0604020202020204" pitchFamily="34" charset="0"/>
              </a:rPr>
              <a:t>Похоже, что есть повышенный риск психоза для тех индивидов с РАС, у которых ранее диагностировали синдром </a:t>
            </a:r>
            <a:r>
              <a:rPr lang="ru-RU" dirty="0" err="1">
                <a:solidFill>
                  <a:srgbClr val="0067A0"/>
                </a:solidFill>
                <a:latin typeface="Arial" panose="020B0604020202020204" pitchFamily="34" charset="0"/>
                <a:cs typeface="Arial" panose="020B0604020202020204" pitchFamily="34" charset="0"/>
              </a:rPr>
              <a:t>Аспергера</a:t>
            </a:r>
            <a:r>
              <a:rPr lang="ru-RU" dirty="0">
                <a:solidFill>
                  <a:srgbClr val="0067A0"/>
                </a:solidFill>
                <a:latin typeface="Arial" panose="020B0604020202020204" pitchFamily="34" charset="0"/>
                <a:cs typeface="Arial" panose="020B0604020202020204" pitchFamily="34" charset="0"/>
              </a:rPr>
              <a:t> </a:t>
            </a:r>
          </a:p>
          <a:p>
            <a:pPr marL="228600" lvl="0" indent="-228600" defTabSz="914400">
              <a:lnSpc>
                <a:spcPct val="90000"/>
              </a:lnSpc>
              <a:spcBef>
                <a:spcPts val="600"/>
              </a:spcBef>
              <a:spcAft>
                <a:spcPts val="300"/>
              </a:spcAft>
              <a:buClr>
                <a:srgbClr val="0067A0"/>
              </a:buClr>
              <a:buSzPct val="80000"/>
              <a:buFont typeface="Wingdings" charset="2"/>
              <a:buChar char="u"/>
              <a:defRPr/>
            </a:pPr>
            <a:r>
              <a:rPr lang="ru-RU" dirty="0">
                <a:solidFill>
                  <a:srgbClr val="0067A0"/>
                </a:solidFill>
                <a:latin typeface="Arial" panose="020B0604020202020204" pitchFamily="34" charset="0"/>
                <a:cs typeface="Arial" panose="020B0604020202020204" pitchFamily="34" charset="0"/>
              </a:rPr>
              <a:t>В случае </a:t>
            </a:r>
            <a:r>
              <a:rPr lang="ru-RU" dirty="0" err="1">
                <a:solidFill>
                  <a:srgbClr val="0067A0"/>
                </a:solidFill>
                <a:latin typeface="Arial" panose="020B0604020202020204" pitchFamily="34" charset="0"/>
                <a:cs typeface="Arial" panose="020B0604020202020204" pitchFamily="34" charset="0"/>
              </a:rPr>
              <a:t>первазивного</a:t>
            </a:r>
            <a:r>
              <a:rPr lang="ru-RU" dirty="0">
                <a:solidFill>
                  <a:srgbClr val="0067A0"/>
                </a:solidFill>
                <a:latin typeface="Arial" panose="020B0604020202020204" pitchFamily="34" charset="0"/>
                <a:cs typeface="Arial" panose="020B0604020202020204" pitchFamily="34" charset="0"/>
              </a:rPr>
              <a:t> нарушения развития шизофрения диагностируется только при наличии выраженного бреда или галлюцинаций</a:t>
            </a:r>
          </a:p>
          <a:p>
            <a:endParaRPr lang="en-US" dirty="0"/>
          </a:p>
        </p:txBody>
      </p:sp>
    </p:spTree>
    <p:extLst>
      <p:ext uri="{BB962C8B-B14F-4D97-AF65-F5344CB8AC3E}">
        <p14:creationId xmlns:p14="http://schemas.microsoft.com/office/powerpoint/2010/main" val="2148492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838200"/>
          </a:xfrm>
        </p:spPr>
        <p:txBody>
          <a:bodyPr>
            <a:normAutofit fontScale="90000"/>
          </a:bodyPr>
          <a:lstStyle/>
          <a:p>
            <a:r>
              <a:rPr lang="ru-RU" dirty="0" smtClean="0">
                <a:solidFill>
                  <a:srgbClr val="0071B2"/>
                </a:solidFill>
                <a:latin typeface="Arial" panose="020B0604020202020204" pitchFamily="34" charset="0"/>
                <a:cs typeface="Arial" panose="020B0604020202020204" pitchFamily="34" charset="0"/>
              </a:rPr>
              <a:t>Обследование аутичного ребенка </a:t>
            </a:r>
            <a:endParaRPr lang="en-US" dirty="0">
              <a:solidFill>
                <a:srgbClr val="0071B2"/>
              </a:solidFill>
              <a:latin typeface="Arial" panose="020B0604020202020204" pitchFamily="34" charset="0"/>
              <a:cs typeface="Arial" panose="020B0604020202020204" pitchFamily="34" charset="0"/>
            </a:endParaRPr>
          </a:p>
        </p:txBody>
      </p:sp>
      <p:sp>
        <p:nvSpPr>
          <p:cNvPr id="32771" name="Rectangle 3"/>
          <p:cNvSpPr>
            <a:spLocks noGrp="1" noChangeArrowheads="1"/>
          </p:cNvSpPr>
          <p:nvPr>
            <p:ph sz="quarter" idx="1"/>
          </p:nvPr>
        </p:nvSpPr>
        <p:spPr>
          <a:xfrm>
            <a:off x="228600" y="1295400"/>
            <a:ext cx="8686800" cy="5410200"/>
          </a:xfrm>
        </p:spPr>
        <p:txBody>
          <a:bodyPr>
            <a:normAutofit/>
          </a:bodyPr>
          <a:lstStyle/>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Двигательные навыки</a:t>
            </a:r>
            <a:endParaRPr lang="en-US" dirty="0">
              <a:solidFill>
                <a:srgbClr val="0067A0"/>
              </a:solidFill>
              <a:latin typeface="Arial"/>
            </a:endParaRPr>
          </a:p>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Коммуникация </a:t>
            </a:r>
            <a:endParaRPr lang="en-US" dirty="0">
              <a:solidFill>
                <a:srgbClr val="0067A0"/>
              </a:solidFill>
              <a:latin typeface="Arial"/>
            </a:endParaRPr>
          </a:p>
          <a:p>
            <a:pPr marL="685800" lvl="1" indent="-2286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Вербальная, невербальная, не буквальная, просодия, прагматика, разговор </a:t>
            </a:r>
            <a:endParaRPr lang="en-US" dirty="0" smtClean="0">
              <a:solidFill>
                <a:srgbClr val="FFFFFF">
                  <a:lumMod val="50000"/>
                </a:srgbClr>
              </a:solidFill>
              <a:latin typeface="Arial"/>
            </a:endParaRPr>
          </a:p>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Социальные навыки и диагностика эмоциональной сферы </a:t>
            </a:r>
            <a:endParaRPr lang="en-US" dirty="0" smtClean="0">
              <a:solidFill>
                <a:srgbClr val="0067A0"/>
              </a:solidFill>
              <a:latin typeface="Arial"/>
            </a:endParaRPr>
          </a:p>
          <a:p>
            <a:pPr marL="685800" lvl="1" indent="-2286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Социальное взаимодействие, привязанности в семье, дружба, восприятие себя, эмоциональное развитие, выражение своего настроения </a:t>
            </a:r>
            <a:endParaRPr lang="en-US" dirty="0" smtClean="0">
              <a:solidFill>
                <a:srgbClr val="FFFFFF">
                  <a:lumMod val="50000"/>
                </a:srgbClr>
              </a:solidFill>
              <a:latin typeface="Arial"/>
            </a:endParaRPr>
          </a:p>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Когнитивные</a:t>
            </a:r>
            <a:r>
              <a:rPr lang="en-US" dirty="0" smtClean="0">
                <a:solidFill>
                  <a:srgbClr val="0067A0"/>
                </a:solidFill>
                <a:latin typeface="Arial"/>
              </a:rPr>
              <a:t>/</a:t>
            </a:r>
            <a:r>
              <a:rPr lang="ru-RU" dirty="0" smtClean="0">
                <a:solidFill>
                  <a:srgbClr val="0067A0"/>
                </a:solidFill>
                <a:latin typeface="Arial"/>
              </a:rPr>
              <a:t>учебные способности</a:t>
            </a:r>
            <a:endParaRPr lang="en-US" dirty="0" smtClean="0">
              <a:solidFill>
                <a:srgbClr val="0067A0"/>
              </a:solidFill>
              <a:latin typeface="Arial"/>
            </a:endParaRPr>
          </a:p>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Обследование поведения</a:t>
            </a:r>
            <a:endParaRPr lang="en-US" dirty="0">
              <a:solidFill>
                <a:srgbClr val="0067A0"/>
              </a:solidFill>
              <a:latin typeface="Arial"/>
            </a:endParaRPr>
          </a:p>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Обследование семьи</a:t>
            </a:r>
            <a:endParaRPr lang="en-US" dirty="0">
              <a:solidFill>
                <a:srgbClr val="0067A0"/>
              </a:solidFill>
              <a:latin typeface="Arial"/>
            </a:endParaRPr>
          </a:p>
        </p:txBody>
      </p:sp>
    </p:spTree>
    <p:extLst>
      <p:ext uri="{BB962C8B-B14F-4D97-AF65-F5344CB8AC3E}">
        <p14:creationId xmlns:p14="http://schemas.microsoft.com/office/powerpoint/2010/main" val="280948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100149"/>
            <a:ext cx="8229600" cy="1295400"/>
          </a:xfrm>
        </p:spPr>
        <p:txBody>
          <a:bodyPr>
            <a:normAutofit fontScale="90000"/>
          </a:bodyPr>
          <a:lstStyle/>
          <a:p>
            <a:r>
              <a:rPr lang="en-US" sz="4000" dirty="0" smtClean="0">
                <a:solidFill>
                  <a:srgbClr val="0071B2"/>
                </a:solidFill>
                <a:latin typeface="Arial" panose="020B0604020202020204" pitchFamily="34" charset="0"/>
                <a:cs typeface="Arial" panose="020B0604020202020204" pitchFamily="34" charset="0"/>
              </a:rPr>
              <a:t>“</a:t>
            </a:r>
            <a:r>
              <a:rPr lang="ru-RU" sz="4000" dirty="0" smtClean="0">
                <a:solidFill>
                  <a:srgbClr val="0071B2"/>
                </a:solidFill>
                <a:latin typeface="Arial" panose="020B0604020202020204" pitchFamily="34" charset="0"/>
                <a:cs typeface="Arial" panose="020B0604020202020204" pitchFamily="34" charset="0"/>
              </a:rPr>
              <a:t>Золотые стандарты</a:t>
            </a:r>
            <a:r>
              <a:rPr lang="en-US" sz="4000" dirty="0" smtClean="0">
                <a:solidFill>
                  <a:srgbClr val="0071B2"/>
                </a:solidFill>
                <a:latin typeface="Arial" panose="020B0604020202020204" pitchFamily="34" charset="0"/>
                <a:cs typeface="Arial" panose="020B0604020202020204" pitchFamily="34" charset="0"/>
              </a:rPr>
              <a:t>”</a:t>
            </a:r>
            <a:r>
              <a:rPr lang="ru-RU" sz="4000" dirty="0" smtClean="0">
                <a:solidFill>
                  <a:srgbClr val="0071B2"/>
                </a:solidFill>
                <a:latin typeface="Arial" panose="020B0604020202020204" pitchFamily="34" charset="0"/>
                <a:cs typeface="Arial" panose="020B0604020202020204" pitchFamily="34" charset="0"/>
              </a:rPr>
              <a:t> тестирования, существующие на данный момент</a:t>
            </a:r>
            <a:endParaRPr lang="en-US" sz="4000" dirty="0">
              <a:solidFill>
                <a:srgbClr val="0071B2"/>
              </a:solidFill>
              <a:latin typeface="Arial" panose="020B0604020202020204" pitchFamily="34" charset="0"/>
              <a:cs typeface="Arial" panose="020B0604020202020204" pitchFamily="34" charset="0"/>
            </a:endParaRPr>
          </a:p>
        </p:txBody>
      </p:sp>
      <p:sp>
        <p:nvSpPr>
          <p:cNvPr id="75779" name="Rectangle 3"/>
          <p:cNvSpPr>
            <a:spLocks noGrp="1" noChangeArrowheads="1"/>
          </p:cNvSpPr>
          <p:nvPr>
            <p:ph sz="quarter" idx="1"/>
          </p:nvPr>
        </p:nvSpPr>
        <p:spPr/>
        <p:txBody>
          <a:bodyPr/>
          <a:lstStyle/>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ADOS </a:t>
            </a:r>
            <a:r>
              <a:rPr lang="en-US" dirty="0" smtClean="0">
                <a:solidFill>
                  <a:srgbClr val="0067A0"/>
                </a:solidFill>
                <a:latin typeface="Arial"/>
              </a:rPr>
              <a:t>(</a:t>
            </a:r>
            <a:r>
              <a:rPr lang="ru-RU" dirty="0" smtClean="0">
                <a:solidFill>
                  <a:srgbClr val="0067A0"/>
                </a:solidFill>
                <a:latin typeface="Arial"/>
              </a:rPr>
              <a:t>Система диагностического наблюдения аутизма</a:t>
            </a:r>
            <a:r>
              <a:rPr lang="en-US" dirty="0" smtClean="0">
                <a:solidFill>
                  <a:srgbClr val="0067A0"/>
                </a:solidFill>
                <a:latin typeface="Arial"/>
              </a:rPr>
              <a:t>);</a:t>
            </a:r>
            <a:r>
              <a:rPr lang="ru-RU" dirty="0" smtClean="0">
                <a:solidFill>
                  <a:srgbClr val="0067A0"/>
                </a:solidFill>
                <a:latin typeface="Arial"/>
              </a:rPr>
              <a:t> проводится непосредственно с ребенком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ADI </a:t>
            </a:r>
            <a:r>
              <a:rPr lang="en-US" dirty="0" smtClean="0">
                <a:solidFill>
                  <a:srgbClr val="0067A0"/>
                </a:solidFill>
                <a:latin typeface="Arial"/>
              </a:rPr>
              <a:t>(</a:t>
            </a:r>
            <a:r>
              <a:rPr lang="ru-RU" dirty="0" smtClean="0">
                <a:solidFill>
                  <a:srgbClr val="0067A0"/>
                </a:solidFill>
                <a:latin typeface="Arial"/>
              </a:rPr>
              <a:t>Диагностическое интервью на аутизм)</a:t>
            </a:r>
            <a:r>
              <a:rPr lang="en-US" dirty="0" smtClean="0">
                <a:solidFill>
                  <a:srgbClr val="0067A0"/>
                </a:solidFill>
                <a:latin typeface="Arial"/>
              </a:rPr>
              <a:t>; </a:t>
            </a:r>
            <a:r>
              <a:rPr lang="ru-RU" dirty="0" smtClean="0">
                <a:solidFill>
                  <a:srgbClr val="0067A0"/>
                </a:solidFill>
                <a:latin typeface="Arial"/>
              </a:rPr>
              <a:t> проводится с родителями</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Другие</a:t>
            </a:r>
            <a:r>
              <a:rPr lang="en-US" dirty="0" smtClean="0">
                <a:solidFill>
                  <a:srgbClr val="0067A0"/>
                </a:solidFill>
                <a:latin typeface="Arial"/>
              </a:rPr>
              <a:t>:</a:t>
            </a:r>
            <a:endParaRPr lang="en-US" dirty="0">
              <a:solidFill>
                <a:srgbClr val="0067A0"/>
              </a:solidFill>
              <a:latin typeface="Arial"/>
            </a:endParaRPr>
          </a:p>
          <a:p>
            <a:pPr marL="685800" lvl="1" indent="-228600" defTabSz="914400">
              <a:spcBef>
                <a:spcPts val="300"/>
              </a:spcBef>
              <a:buClr>
                <a:srgbClr val="0067A0"/>
              </a:buClr>
              <a:buSzPct val="80000"/>
              <a:buFont typeface="Arial" panose="020B0604020202020204" pitchFamily="34" charset="0"/>
              <a:buChar char="►"/>
            </a:pPr>
            <a:r>
              <a:rPr lang="en-US" dirty="0">
                <a:solidFill>
                  <a:srgbClr val="FFFFFF">
                    <a:lumMod val="50000"/>
                  </a:srgbClr>
                </a:solidFill>
                <a:latin typeface="Arial"/>
              </a:rPr>
              <a:t>Gilliam, CARS, Wing, Atwood, </a:t>
            </a:r>
            <a:r>
              <a:rPr lang="en-US" dirty="0" err="1" smtClean="0">
                <a:solidFill>
                  <a:srgbClr val="FFFFFF">
                    <a:lumMod val="50000"/>
                  </a:srgbClr>
                </a:solidFill>
                <a:latin typeface="Arial"/>
              </a:rPr>
              <a:t>Ornitz</a:t>
            </a:r>
            <a:r>
              <a:rPr lang="en-US" dirty="0" smtClean="0">
                <a:solidFill>
                  <a:srgbClr val="FFFFFF">
                    <a:lumMod val="50000"/>
                  </a:srgbClr>
                </a:solidFill>
                <a:latin typeface="Arial"/>
              </a:rPr>
              <a:t> </a:t>
            </a:r>
            <a:r>
              <a:rPr lang="ru-RU" dirty="0" smtClean="0">
                <a:solidFill>
                  <a:srgbClr val="FFFFFF">
                    <a:lumMod val="50000"/>
                  </a:srgbClr>
                </a:solidFill>
                <a:latin typeface="Arial"/>
              </a:rPr>
              <a:t>и т.д.</a:t>
            </a:r>
            <a:r>
              <a:rPr lang="en-US" dirty="0" smtClean="0">
                <a:solidFill>
                  <a:srgbClr val="FFFFFF">
                    <a:lumMod val="50000"/>
                  </a:srgbClr>
                </a:solidFill>
                <a:latin typeface="Arial"/>
              </a:rPr>
              <a:t>.</a:t>
            </a:r>
            <a:endParaRPr lang="en-US" dirty="0">
              <a:solidFill>
                <a:srgbClr val="FFFFFF">
                  <a:lumMod val="50000"/>
                </a:srgbClr>
              </a:solidFill>
              <a:latin typeface="Arial"/>
            </a:endParaRPr>
          </a:p>
          <a:p>
            <a:endParaRPr lang="en-US" dirty="0"/>
          </a:p>
        </p:txBody>
      </p:sp>
    </p:spTree>
    <p:extLst>
      <p:ext uri="{BB962C8B-B14F-4D97-AF65-F5344CB8AC3E}">
        <p14:creationId xmlns:p14="http://schemas.microsoft.com/office/powerpoint/2010/main" val="2379248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 y="228600"/>
            <a:ext cx="8839200" cy="914400"/>
          </a:xfrm>
        </p:spPr>
        <p:txBody>
          <a:bodyPr>
            <a:normAutofit fontScale="90000"/>
          </a:bodyPr>
          <a:lstStyle/>
          <a:p>
            <a:r>
              <a:rPr lang="ru-RU" dirty="0" smtClean="0">
                <a:solidFill>
                  <a:srgbClr val="0071B2"/>
                </a:solidFill>
                <a:latin typeface="Arial" panose="020B0604020202020204" pitchFamily="34" charset="0"/>
                <a:cs typeface="Arial" panose="020B0604020202020204" pitchFamily="34" charset="0"/>
              </a:rPr>
              <a:t>Проверочный список на признаки аутизма в раннем возрасте (</a:t>
            </a:r>
            <a:r>
              <a:rPr lang="en-US" dirty="0" smtClean="0">
                <a:solidFill>
                  <a:srgbClr val="0071B2"/>
                </a:solidFill>
                <a:latin typeface="Arial" panose="020B0604020202020204" pitchFamily="34" charset="0"/>
                <a:cs typeface="Arial" panose="020B0604020202020204" pitchFamily="34" charset="0"/>
              </a:rPr>
              <a:t>CHAT</a:t>
            </a:r>
            <a:r>
              <a:rPr lang="ru-RU" dirty="0" smtClean="0">
                <a:solidFill>
                  <a:srgbClr val="0071B2"/>
                </a:solidFill>
                <a:latin typeface="Arial" panose="020B0604020202020204" pitchFamily="34" charset="0"/>
                <a:cs typeface="Arial" panose="020B0604020202020204" pitchFamily="34" charset="0"/>
              </a:rPr>
              <a:t>)</a:t>
            </a:r>
            <a:endParaRPr lang="en-US" dirty="0">
              <a:solidFill>
                <a:srgbClr val="0071B2"/>
              </a:solidFill>
              <a:latin typeface="Arial" panose="020B0604020202020204" pitchFamily="34" charset="0"/>
              <a:cs typeface="Arial" panose="020B0604020202020204" pitchFamily="34" charset="0"/>
            </a:endParaRPr>
          </a:p>
        </p:txBody>
      </p:sp>
      <p:sp>
        <p:nvSpPr>
          <p:cNvPr id="36867" name="Rectangle 3"/>
          <p:cNvSpPr>
            <a:spLocks noGrp="1" noChangeArrowheads="1"/>
          </p:cNvSpPr>
          <p:nvPr>
            <p:ph sz="quarter" idx="1"/>
          </p:nvPr>
        </p:nvSpPr>
        <p:spPr>
          <a:xfrm>
            <a:off x="228600" y="1295400"/>
            <a:ext cx="8686800" cy="5257800"/>
          </a:xfrm>
        </p:spPr>
        <p:txBody>
          <a:bodyPr>
            <a:normAutofit/>
          </a:bodyPr>
          <a:lstStyle/>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CHAT </a:t>
            </a:r>
            <a:r>
              <a:rPr lang="ru-RU" dirty="0" smtClean="0">
                <a:solidFill>
                  <a:srgbClr val="0067A0"/>
                </a:solidFill>
                <a:latin typeface="Arial"/>
              </a:rPr>
              <a:t>включает список из 5 пунктов</a:t>
            </a:r>
            <a:r>
              <a:rPr lang="en-US" dirty="0" smtClean="0">
                <a:solidFill>
                  <a:srgbClr val="0067A0"/>
                </a:solidFill>
                <a:latin typeface="Arial"/>
              </a:rPr>
              <a:t> </a:t>
            </a:r>
            <a:r>
              <a:rPr lang="ru-RU" dirty="0" smtClean="0">
                <a:solidFill>
                  <a:srgbClr val="0067A0"/>
                </a:solidFill>
                <a:latin typeface="Arial"/>
              </a:rPr>
              <a:t>для педиатров и список из 9 пунктов для родителей  </a:t>
            </a: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Рекомендуется заполнять при визите к педиатру в 18 месяцев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В </a:t>
            </a:r>
            <a:r>
              <a:rPr lang="en-US" dirty="0" smtClean="0">
                <a:solidFill>
                  <a:srgbClr val="0067A0"/>
                </a:solidFill>
                <a:latin typeface="Arial"/>
              </a:rPr>
              <a:t>CHAT</a:t>
            </a:r>
            <a:r>
              <a:rPr lang="ru-RU" dirty="0" smtClean="0">
                <a:solidFill>
                  <a:srgbClr val="0067A0"/>
                </a:solidFill>
                <a:latin typeface="Arial"/>
              </a:rPr>
              <a:t> для педиатров, дети с минусами в пунктах </a:t>
            </a:r>
            <a:r>
              <a:rPr lang="en-US" dirty="0" smtClean="0">
                <a:solidFill>
                  <a:srgbClr val="0067A0"/>
                </a:solidFill>
                <a:latin typeface="Arial"/>
              </a:rPr>
              <a:t>2</a:t>
            </a:r>
            <a:r>
              <a:rPr lang="ru-RU" dirty="0">
                <a:solidFill>
                  <a:srgbClr val="0067A0"/>
                </a:solidFill>
                <a:latin typeface="Arial"/>
              </a:rPr>
              <a:t>,</a:t>
            </a:r>
            <a:r>
              <a:rPr lang="en-US" dirty="0" smtClean="0">
                <a:solidFill>
                  <a:srgbClr val="0067A0"/>
                </a:solidFill>
                <a:latin typeface="Arial"/>
              </a:rPr>
              <a:t> 3</a:t>
            </a:r>
            <a:r>
              <a:rPr lang="ru-RU" dirty="0" smtClean="0">
                <a:solidFill>
                  <a:srgbClr val="0067A0"/>
                </a:solidFill>
                <a:latin typeface="Arial"/>
              </a:rPr>
              <a:t> и</a:t>
            </a:r>
            <a:r>
              <a:rPr lang="en-US" dirty="0" smtClean="0">
                <a:solidFill>
                  <a:srgbClr val="0067A0"/>
                </a:solidFill>
                <a:latin typeface="Arial"/>
              </a:rPr>
              <a:t> 4</a:t>
            </a:r>
            <a:r>
              <a:rPr lang="ru-RU" dirty="0" smtClean="0">
                <a:solidFill>
                  <a:srgbClr val="0067A0"/>
                </a:solidFill>
                <a:latin typeface="Arial"/>
              </a:rPr>
              <a:t> имеют риск аутизма и им нужно дальнейшее диагностическое обследование </a:t>
            </a:r>
            <a:r>
              <a:rPr lang="en-US" dirty="0" smtClean="0">
                <a:solidFill>
                  <a:srgbClr val="0067A0"/>
                </a:solidFill>
                <a:latin typeface="Arial"/>
              </a:rPr>
              <a:t> </a:t>
            </a:r>
            <a:endParaRPr lang="ru-RU" dirty="0" smtClean="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В </a:t>
            </a:r>
            <a:r>
              <a:rPr lang="en-US" dirty="0" smtClean="0">
                <a:solidFill>
                  <a:srgbClr val="0067A0"/>
                </a:solidFill>
                <a:latin typeface="Arial"/>
              </a:rPr>
              <a:t>CHAT</a:t>
            </a:r>
            <a:r>
              <a:rPr lang="ru-RU" dirty="0" smtClean="0">
                <a:solidFill>
                  <a:srgbClr val="0067A0"/>
                </a:solidFill>
                <a:latin typeface="Arial"/>
              </a:rPr>
              <a:t> для родителей пункты </a:t>
            </a:r>
            <a:r>
              <a:rPr lang="en-US" dirty="0" smtClean="0">
                <a:solidFill>
                  <a:srgbClr val="0067A0"/>
                </a:solidFill>
                <a:latin typeface="Arial"/>
              </a:rPr>
              <a:t>5 </a:t>
            </a:r>
            <a:r>
              <a:rPr lang="ru-RU" dirty="0" smtClean="0">
                <a:solidFill>
                  <a:srgbClr val="0067A0"/>
                </a:solidFill>
                <a:latin typeface="Arial"/>
              </a:rPr>
              <a:t>и</a:t>
            </a:r>
            <a:r>
              <a:rPr lang="en-US" dirty="0" smtClean="0">
                <a:solidFill>
                  <a:srgbClr val="0067A0"/>
                </a:solidFill>
                <a:latin typeface="Arial"/>
              </a:rPr>
              <a:t> 7</a:t>
            </a:r>
            <a:r>
              <a:rPr lang="ru-RU" dirty="0" smtClean="0">
                <a:solidFill>
                  <a:srgbClr val="0067A0"/>
                </a:solidFill>
                <a:latin typeface="Arial"/>
              </a:rPr>
              <a:t> являются самыми важными</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M-CHAT</a:t>
            </a:r>
          </a:p>
        </p:txBody>
      </p:sp>
    </p:spTree>
    <p:extLst>
      <p:ext uri="{BB962C8B-B14F-4D97-AF65-F5344CB8AC3E}">
        <p14:creationId xmlns:p14="http://schemas.microsoft.com/office/powerpoint/2010/main" val="30310853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228600"/>
            <a:ext cx="7772400" cy="838200"/>
          </a:xfrm>
        </p:spPr>
        <p:txBody>
          <a:bodyPr/>
          <a:lstStyle/>
          <a:p>
            <a:r>
              <a:rPr lang="en-US" dirty="0" smtClean="0">
                <a:solidFill>
                  <a:srgbClr val="0071B2"/>
                </a:solidFill>
                <a:latin typeface="Arial" panose="020B0604020202020204" pitchFamily="34" charset="0"/>
                <a:cs typeface="Arial" panose="020B0604020202020204" pitchFamily="34" charset="0"/>
              </a:rPr>
              <a:t>CHAT</a:t>
            </a:r>
            <a:r>
              <a:rPr lang="ru-RU" dirty="0" smtClean="0">
                <a:solidFill>
                  <a:srgbClr val="0071B2"/>
                </a:solidFill>
                <a:latin typeface="Arial" panose="020B0604020202020204" pitchFamily="34" charset="0"/>
                <a:cs typeface="Arial" panose="020B0604020202020204" pitchFamily="34" charset="0"/>
              </a:rPr>
              <a:t> для педиатров</a:t>
            </a:r>
            <a:endParaRPr lang="en-US" dirty="0">
              <a:solidFill>
                <a:srgbClr val="0071B2"/>
              </a:solidFill>
              <a:latin typeface="Arial" panose="020B0604020202020204" pitchFamily="34" charset="0"/>
              <a:cs typeface="Arial" panose="020B0604020202020204" pitchFamily="34" charset="0"/>
            </a:endParaRPr>
          </a:p>
        </p:txBody>
      </p:sp>
      <p:sp>
        <p:nvSpPr>
          <p:cNvPr id="37891" name="Rectangle 3"/>
          <p:cNvSpPr>
            <a:spLocks noGrp="1" noChangeArrowheads="1"/>
          </p:cNvSpPr>
          <p:nvPr>
            <p:ph sz="quarter" idx="1"/>
          </p:nvPr>
        </p:nvSpPr>
        <p:spPr>
          <a:xfrm>
            <a:off x="152400" y="1066800"/>
            <a:ext cx="8763000" cy="5257800"/>
          </a:xfrm>
        </p:spPr>
        <p:txBody>
          <a:bodyPr>
            <a:normAutofit/>
          </a:bodyPr>
          <a:lstStyle/>
          <a:p>
            <a:pPr marL="609600" lvl="0" indent="-609600" defTabSz="914400">
              <a:lnSpc>
                <a:spcPct val="90000"/>
              </a:lnSpc>
              <a:spcBef>
                <a:spcPts val="600"/>
              </a:spcBef>
              <a:spcAft>
                <a:spcPts val="300"/>
              </a:spcAft>
              <a:buClr>
                <a:srgbClr val="0067A0"/>
              </a:buClr>
              <a:buSzPct val="80000"/>
              <a:buFontTx/>
              <a:buAutoNum type="arabicPeriod"/>
            </a:pPr>
            <a:r>
              <a:rPr lang="ru-RU" dirty="0" smtClean="0">
                <a:solidFill>
                  <a:srgbClr val="0067A0"/>
                </a:solidFill>
                <a:latin typeface="Arial"/>
              </a:rPr>
              <a:t>Поддерживает продолжительный контакт глазами. </a:t>
            </a:r>
            <a:endParaRPr lang="en-US" dirty="0">
              <a:solidFill>
                <a:srgbClr val="0067A0"/>
              </a:solidFill>
              <a:latin typeface="Arial"/>
            </a:endParaRPr>
          </a:p>
          <a:p>
            <a:pPr marL="609600" lvl="0" indent="-609600" defTabSz="914400">
              <a:lnSpc>
                <a:spcPct val="90000"/>
              </a:lnSpc>
              <a:spcBef>
                <a:spcPts val="600"/>
              </a:spcBef>
              <a:spcAft>
                <a:spcPts val="300"/>
              </a:spcAft>
              <a:buClr>
                <a:srgbClr val="0067A0"/>
              </a:buClr>
              <a:buSzPct val="80000"/>
              <a:buFontTx/>
              <a:buAutoNum type="arabicPeriod"/>
            </a:pPr>
            <a:r>
              <a:rPr lang="ru-RU" dirty="0" smtClean="0">
                <a:solidFill>
                  <a:srgbClr val="0067A0"/>
                </a:solidFill>
                <a:latin typeface="Arial"/>
              </a:rPr>
              <a:t>Привлеките внимание ребенка, затем укажите на интересный предмет в комнате. Ребенок с типичным развитием должен посмотреть туда, куда указывает врач. </a:t>
            </a:r>
          </a:p>
          <a:p>
            <a:pPr marL="609600" lvl="0" indent="-609600" defTabSz="914400">
              <a:lnSpc>
                <a:spcPct val="90000"/>
              </a:lnSpc>
              <a:spcBef>
                <a:spcPts val="600"/>
              </a:spcBef>
              <a:spcAft>
                <a:spcPts val="300"/>
              </a:spcAft>
              <a:buClr>
                <a:srgbClr val="0067A0"/>
              </a:buClr>
              <a:buSzPct val="80000"/>
              <a:buFontTx/>
              <a:buAutoNum type="arabicPeriod"/>
            </a:pPr>
            <a:r>
              <a:rPr lang="ru-RU" dirty="0" smtClean="0">
                <a:solidFill>
                  <a:srgbClr val="0067A0"/>
                </a:solidFill>
                <a:latin typeface="Arial"/>
              </a:rPr>
              <a:t>Попросите ребенка показать на что-то в комнате </a:t>
            </a:r>
            <a:r>
              <a:rPr lang="en-US" dirty="0" smtClean="0">
                <a:solidFill>
                  <a:srgbClr val="0067A0"/>
                </a:solidFill>
                <a:latin typeface="Arial"/>
              </a:rPr>
              <a:t>(</a:t>
            </a:r>
            <a:r>
              <a:rPr lang="ru-RU" dirty="0" smtClean="0">
                <a:solidFill>
                  <a:srgbClr val="0067A0"/>
                </a:solidFill>
                <a:latin typeface="Arial"/>
              </a:rPr>
              <a:t>например</a:t>
            </a:r>
            <a:r>
              <a:rPr lang="en-US" dirty="0" smtClean="0">
                <a:solidFill>
                  <a:srgbClr val="0067A0"/>
                </a:solidFill>
                <a:latin typeface="Arial"/>
              </a:rPr>
              <a:t>,</a:t>
            </a:r>
            <a:r>
              <a:rPr lang="ru-RU" dirty="0" smtClean="0">
                <a:solidFill>
                  <a:srgbClr val="0067A0"/>
                </a:solidFill>
                <a:latin typeface="Arial"/>
              </a:rPr>
              <a:t> «покажи, где лампа»</a:t>
            </a:r>
            <a:r>
              <a:rPr lang="en-US" dirty="0" smtClean="0">
                <a:solidFill>
                  <a:srgbClr val="0067A0"/>
                </a:solidFill>
                <a:latin typeface="Arial"/>
              </a:rPr>
              <a:t>).</a:t>
            </a:r>
            <a:r>
              <a:rPr lang="ru-RU" dirty="0" smtClean="0">
                <a:solidFill>
                  <a:srgbClr val="0067A0"/>
                </a:solidFill>
                <a:latin typeface="Arial"/>
              </a:rPr>
              <a:t> Отсутствие указывания к 18 месяцем – ключевой признак </a:t>
            </a:r>
            <a:r>
              <a:rPr lang="ru-RU" dirty="0" err="1" smtClean="0">
                <a:solidFill>
                  <a:srgbClr val="0067A0"/>
                </a:solidFill>
                <a:latin typeface="Arial"/>
              </a:rPr>
              <a:t>первазивного</a:t>
            </a:r>
            <a:r>
              <a:rPr lang="ru-RU" dirty="0" smtClean="0">
                <a:solidFill>
                  <a:srgbClr val="0067A0"/>
                </a:solidFill>
                <a:latin typeface="Arial"/>
              </a:rPr>
              <a:t> нарушения развития. </a:t>
            </a:r>
          </a:p>
          <a:p>
            <a:pPr marL="609600" lvl="0" indent="-609600" defTabSz="914400">
              <a:lnSpc>
                <a:spcPct val="90000"/>
              </a:lnSpc>
              <a:spcBef>
                <a:spcPts val="600"/>
              </a:spcBef>
              <a:spcAft>
                <a:spcPts val="300"/>
              </a:spcAft>
              <a:buClr>
                <a:srgbClr val="0067A0"/>
              </a:buClr>
              <a:buSzPct val="80000"/>
              <a:buFontTx/>
              <a:buAutoNum type="arabicPeriod"/>
            </a:pPr>
            <a:r>
              <a:rPr lang="ru-RU" dirty="0" smtClean="0">
                <a:solidFill>
                  <a:srgbClr val="0067A0"/>
                </a:solidFill>
                <a:latin typeface="Arial"/>
              </a:rPr>
              <a:t>Покажите ребенку куклу и чашку и попросите: «Дай малышке попить». Аутичному ребенку будет трудно играть «понарошку». </a:t>
            </a:r>
          </a:p>
          <a:p>
            <a:pPr marL="609600" lvl="0" indent="-609600" defTabSz="914400">
              <a:lnSpc>
                <a:spcPct val="90000"/>
              </a:lnSpc>
              <a:spcBef>
                <a:spcPts val="600"/>
              </a:spcBef>
              <a:spcAft>
                <a:spcPts val="300"/>
              </a:spcAft>
              <a:buClr>
                <a:srgbClr val="0067A0"/>
              </a:buClr>
              <a:buSzPct val="80000"/>
              <a:buFontTx/>
              <a:buAutoNum type="arabicPeriod"/>
            </a:pPr>
            <a:r>
              <a:rPr lang="ru-RU" dirty="0" smtClean="0">
                <a:solidFill>
                  <a:srgbClr val="0067A0"/>
                </a:solidFill>
                <a:latin typeface="Arial"/>
              </a:rPr>
              <a:t>Попросите ребенка построить башню из трех кубиков. </a:t>
            </a:r>
            <a:r>
              <a:rPr lang="en-US" dirty="0" smtClean="0">
                <a:solidFill>
                  <a:srgbClr val="0067A0"/>
                </a:solidFill>
                <a:latin typeface="Arial"/>
              </a:rPr>
              <a:t>  (</a:t>
            </a:r>
            <a:r>
              <a:rPr lang="ru-RU" dirty="0" smtClean="0">
                <a:solidFill>
                  <a:srgbClr val="0067A0"/>
                </a:solidFill>
                <a:latin typeface="Arial"/>
              </a:rPr>
              <a:t>Цель задания – оценить социальное взаимодействие</a:t>
            </a:r>
            <a:r>
              <a:rPr lang="en-US" dirty="0" smtClean="0">
                <a:solidFill>
                  <a:srgbClr val="0067A0"/>
                </a:solidFill>
                <a:latin typeface="Arial"/>
              </a:rPr>
              <a:t>).</a:t>
            </a:r>
            <a:endParaRPr lang="en-US" dirty="0">
              <a:solidFill>
                <a:srgbClr val="0067A0"/>
              </a:solidFill>
              <a:latin typeface="Arial"/>
            </a:endParaRPr>
          </a:p>
        </p:txBody>
      </p:sp>
    </p:spTree>
    <p:extLst>
      <p:ext uri="{BB962C8B-B14F-4D97-AF65-F5344CB8AC3E}">
        <p14:creationId xmlns:p14="http://schemas.microsoft.com/office/powerpoint/2010/main" val="1463501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normAutofit fontScale="90000"/>
          </a:bodyPr>
          <a:lstStyle/>
          <a:p>
            <a:r>
              <a:rPr lang="ru-RU"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1" y="1658855"/>
            <a:ext cx="8229600" cy="4181475"/>
          </a:xfrm>
        </p:spPr>
        <p:txBody>
          <a:bodyPr/>
          <a:lstStyle/>
          <a:p>
            <a:pPr marL="0" indent="0" algn="ctr">
              <a:spcAft>
                <a:spcPts val="1200"/>
              </a:spcAft>
              <a:buNone/>
            </a:pPr>
            <a:r>
              <a:rPr lang="ru-RU" dirty="0">
                <a:solidFill>
                  <a:srgbClr val="0071B2"/>
                </a:solidFill>
                <a:latin typeface="Arial" panose="020B0604020202020204" pitchFamily="34" charset="0"/>
                <a:cs typeface="Arial" panose="020B0604020202020204" pitchFamily="34" charset="0"/>
              </a:rPr>
              <a:t>Сообщения о росте распространенности с 2000 года</a:t>
            </a:r>
          </a:p>
          <a:p>
            <a:pPr marL="0" indent="0">
              <a:spcAft>
                <a:spcPts val="1200"/>
              </a:spcAft>
              <a:buFont typeface="Arial" charset="0"/>
              <a:buNone/>
            </a:pPr>
            <a:r>
              <a:rPr lang="ru-RU" dirty="0">
                <a:solidFill>
                  <a:srgbClr val="0071B2"/>
                </a:solidFill>
                <a:latin typeface="Arial" panose="020B0604020202020204" pitchFamily="34" charset="0"/>
                <a:cs typeface="Arial" panose="020B0604020202020204" pitchFamily="34" charset="0"/>
              </a:rPr>
              <a:t>Увеличение на 78% в 2002-2008</a:t>
            </a:r>
          </a:p>
          <a:p>
            <a:pPr lvl="1" indent="-342900">
              <a:spcAft>
                <a:spcPts val="1200"/>
              </a:spcAft>
              <a:buClr>
                <a:srgbClr val="FF0000"/>
              </a:buClr>
              <a:buFont typeface="Lucida Grande"/>
              <a:buChar char="?"/>
            </a:pPr>
            <a:r>
              <a:rPr lang="ru-RU" dirty="0">
                <a:solidFill>
                  <a:srgbClr val="0071B2"/>
                </a:solidFill>
                <a:latin typeface="Arial" panose="020B0604020202020204" pitchFamily="34" charset="0"/>
                <a:cs typeface="Arial" panose="020B0604020202020204" pitchFamily="34" charset="0"/>
              </a:rPr>
              <a:t>О диагнозе чаще сообщают </a:t>
            </a:r>
          </a:p>
          <a:p>
            <a:pPr lvl="1" indent="-342900">
              <a:spcAft>
                <a:spcPts val="1200"/>
              </a:spcAft>
              <a:buClr>
                <a:srgbClr val="FF0000"/>
              </a:buClr>
              <a:buFont typeface="Lucida Grande"/>
              <a:buChar char="?"/>
            </a:pPr>
            <a:r>
              <a:rPr lang="ru-RU" dirty="0">
                <a:solidFill>
                  <a:srgbClr val="0071B2"/>
                </a:solidFill>
                <a:latin typeface="Arial" panose="020B0604020202020204" pitchFamily="34" charset="0"/>
                <a:cs typeface="Arial" panose="020B0604020202020204" pitchFamily="34" charset="0"/>
              </a:rPr>
              <a:t>Более широкое определение</a:t>
            </a:r>
          </a:p>
          <a:p>
            <a:pPr lvl="1" indent="-342900">
              <a:spcAft>
                <a:spcPts val="1200"/>
              </a:spcAft>
              <a:buClr>
                <a:srgbClr val="FF0000"/>
              </a:buClr>
              <a:buFont typeface="Lucida Grande"/>
              <a:buChar char="?"/>
            </a:pPr>
            <a:r>
              <a:rPr lang="ru-RU" dirty="0">
                <a:solidFill>
                  <a:srgbClr val="0071B2"/>
                </a:solidFill>
                <a:latin typeface="Arial" panose="020B0604020202020204" pitchFamily="34" charset="0"/>
                <a:cs typeface="Arial" panose="020B0604020202020204" pitchFamily="34" charset="0"/>
              </a:rPr>
              <a:t>Новые группы населения</a:t>
            </a:r>
          </a:p>
          <a:p>
            <a:pPr lvl="1" indent="-342900">
              <a:spcAft>
                <a:spcPts val="1200"/>
              </a:spcAft>
              <a:buClr>
                <a:srgbClr val="FF0000"/>
              </a:buClr>
              <a:buFont typeface="Lucida Grande"/>
              <a:buChar char="?"/>
            </a:pPr>
            <a:r>
              <a:rPr lang="ru-RU" dirty="0">
                <a:solidFill>
                  <a:srgbClr val="0071B2"/>
                </a:solidFill>
                <a:latin typeface="Arial" panose="020B0604020202020204" pitchFamily="34" charset="0"/>
                <a:cs typeface="Arial" panose="020B0604020202020204" pitchFamily="34" charset="0"/>
              </a:rPr>
              <a:t>Увеличение возраста родителей</a:t>
            </a:r>
          </a:p>
          <a:p>
            <a:pPr lvl="1" indent="-342900">
              <a:spcAft>
                <a:spcPts val="1200"/>
              </a:spcAft>
              <a:buClr>
                <a:srgbClr val="FF0000"/>
              </a:buClr>
              <a:buFont typeface="Lucida Grande"/>
              <a:buChar char="?"/>
            </a:pPr>
            <a:r>
              <a:rPr lang="ru-RU" dirty="0">
                <a:solidFill>
                  <a:srgbClr val="0071B2"/>
                </a:solidFill>
                <a:latin typeface="Arial" panose="020B0604020202020204" pitchFamily="34" charset="0"/>
                <a:cs typeface="Arial" panose="020B0604020202020204" pitchFamily="34" charset="0"/>
              </a:rPr>
              <a:t>Технологии</a:t>
            </a:r>
          </a:p>
          <a:p>
            <a:pPr marL="0" indent="0" algn="ctr">
              <a:spcAft>
                <a:spcPts val="1200"/>
              </a:spcAft>
              <a:buFont typeface="Arial" charset="0"/>
              <a:buNone/>
            </a:pPr>
            <a:endParaRPr lang="en-US" dirty="0"/>
          </a:p>
          <a:p>
            <a:pPr marL="0" indent="0" algn="ctr">
              <a:buFont typeface="Arial" charset="0"/>
              <a:buNone/>
            </a:pPr>
            <a:endParaRPr lang="en-US" dirty="0"/>
          </a:p>
        </p:txBody>
      </p:sp>
    </p:spTree>
    <p:extLst>
      <p:ext uri="{BB962C8B-B14F-4D97-AF65-F5344CB8AC3E}">
        <p14:creationId xmlns:p14="http://schemas.microsoft.com/office/powerpoint/2010/main" val="345020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772400" cy="838200"/>
          </a:xfrm>
        </p:spPr>
        <p:txBody>
          <a:bodyPr/>
          <a:lstStyle/>
          <a:p>
            <a:r>
              <a:rPr lang="en-US" dirty="0" smtClean="0">
                <a:solidFill>
                  <a:srgbClr val="0071B2"/>
                </a:solidFill>
                <a:latin typeface="Arial" panose="020B0604020202020204" pitchFamily="34" charset="0"/>
                <a:cs typeface="Arial" panose="020B0604020202020204" pitchFamily="34" charset="0"/>
              </a:rPr>
              <a:t>CHAT</a:t>
            </a:r>
            <a:r>
              <a:rPr lang="ru-RU" dirty="0" smtClean="0">
                <a:solidFill>
                  <a:srgbClr val="0071B2"/>
                </a:solidFill>
                <a:latin typeface="Arial" panose="020B0604020202020204" pitchFamily="34" charset="0"/>
                <a:cs typeface="Arial" panose="020B0604020202020204" pitchFamily="34" charset="0"/>
              </a:rPr>
              <a:t> для родителей</a:t>
            </a:r>
            <a:endParaRPr lang="en-US" dirty="0">
              <a:solidFill>
                <a:srgbClr val="0071B2"/>
              </a:solidFill>
              <a:latin typeface="Arial" panose="020B0604020202020204" pitchFamily="34" charset="0"/>
              <a:cs typeface="Arial" panose="020B0604020202020204" pitchFamily="34" charset="0"/>
            </a:endParaRPr>
          </a:p>
        </p:txBody>
      </p:sp>
      <p:sp>
        <p:nvSpPr>
          <p:cNvPr id="38915" name="Rectangle 3"/>
          <p:cNvSpPr>
            <a:spLocks noGrp="1" noChangeArrowheads="1"/>
          </p:cNvSpPr>
          <p:nvPr>
            <p:ph sz="quarter" idx="1"/>
          </p:nvPr>
        </p:nvSpPr>
        <p:spPr>
          <a:xfrm>
            <a:off x="152400" y="1085661"/>
            <a:ext cx="8763000" cy="5257800"/>
          </a:xfrm>
        </p:spPr>
        <p:txBody>
          <a:bodyPr>
            <a:normAutofit lnSpcReduction="10000"/>
          </a:bodyPr>
          <a:lstStyle/>
          <a:p>
            <a:pPr marL="609600" lvl="0" indent="-609600" defTabSz="914400">
              <a:lnSpc>
                <a:spcPct val="90000"/>
              </a:lnSpc>
              <a:spcBef>
                <a:spcPts val="600"/>
              </a:spcBef>
              <a:spcAft>
                <a:spcPts val="300"/>
              </a:spcAft>
              <a:buClr>
                <a:srgbClr val="0067A0"/>
              </a:buClr>
              <a:buSzPct val="80000"/>
              <a:buFontTx/>
              <a:buAutoNum type="arabicPeriod"/>
            </a:pPr>
            <a:r>
              <a:rPr lang="ru-RU" sz="2800" dirty="0" smtClean="0">
                <a:solidFill>
                  <a:srgbClr val="0067A0"/>
                </a:solidFill>
                <a:latin typeface="Arial"/>
              </a:rPr>
              <a:t>Вашему ребенку нравится, когда его кружат или качают на коленях</a:t>
            </a:r>
            <a:r>
              <a:rPr lang="en-US" sz="2800" dirty="0" smtClean="0">
                <a:solidFill>
                  <a:srgbClr val="0067A0"/>
                </a:solidFill>
                <a:latin typeface="Arial"/>
              </a:rPr>
              <a:t>?</a:t>
            </a:r>
            <a:endParaRPr lang="en-US" sz="2800" dirty="0">
              <a:solidFill>
                <a:srgbClr val="0067A0"/>
              </a:solidFill>
              <a:latin typeface="Arial"/>
            </a:endParaRPr>
          </a:p>
          <a:p>
            <a:pPr marL="609600" lvl="0" indent="-609600" defTabSz="914400">
              <a:lnSpc>
                <a:spcPct val="90000"/>
              </a:lnSpc>
              <a:spcBef>
                <a:spcPts val="600"/>
              </a:spcBef>
              <a:spcAft>
                <a:spcPts val="300"/>
              </a:spcAft>
              <a:buClr>
                <a:srgbClr val="0067A0"/>
              </a:buClr>
              <a:buSzPct val="80000"/>
              <a:buFontTx/>
              <a:buAutoNum type="arabicPeriod"/>
            </a:pPr>
            <a:r>
              <a:rPr lang="ru-RU" sz="2800" dirty="0" smtClean="0">
                <a:solidFill>
                  <a:srgbClr val="0067A0"/>
                </a:solidFill>
                <a:latin typeface="Arial"/>
              </a:rPr>
              <a:t>Ваш ребенок проявляет интерес к другим детям</a:t>
            </a:r>
            <a:r>
              <a:rPr lang="en-US" sz="2800" dirty="0" smtClean="0">
                <a:solidFill>
                  <a:srgbClr val="0067A0"/>
                </a:solidFill>
                <a:latin typeface="Arial"/>
              </a:rPr>
              <a:t>?</a:t>
            </a:r>
            <a:endParaRPr lang="en-US" sz="2800" dirty="0">
              <a:solidFill>
                <a:srgbClr val="0067A0"/>
              </a:solidFill>
              <a:latin typeface="Arial"/>
            </a:endParaRPr>
          </a:p>
          <a:p>
            <a:pPr marL="609600" lvl="0" indent="-609600" defTabSz="914400">
              <a:lnSpc>
                <a:spcPct val="90000"/>
              </a:lnSpc>
              <a:spcBef>
                <a:spcPts val="600"/>
              </a:spcBef>
              <a:spcAft>
                <a:spcPts val="300"/>
              </a:spcAft>
              <a:buClr>
                <a:srgbClr val="0067A0"/>
              </a:buClr>
              <a:buSzPct val="80000"/>
              <a:buFontTx/>
              <a:buAutoNum type="arabicPeriod"/>
            </a:pPr>
            <a:r>
              <a:rPr lang="ru-RU" sz="2800" dirty="0" smtClean="0">
                <a:solidFill>
                  <a:srgbClr val="0067A0"/>
                </a:solidFill>
                <a:latin typeface="Arial"/>
              </a:rPr>
              <a:t>Вашему ребенку нравится залезать на что-нибудь, например, на лестницу</a:t>
            </a:r>
            <a:r>
              <a:rPr lang="en-US" sz="2800" dirty="0" smtClean="0">
                <a:solidFill>
                  <a:srgbClr val="0067A0"/>
                </a:solidFill>
                <a:latin typeface="Arial"/>
              </a:rPr>
              <a:t>?</a:t>
            </a:r>
            <a:endParaRPr lang="en-US" sz="2800" dirty="0">
              <a:solidFill>
                <a:srgbClr val="0067A0"/>
              </a:solidFill>
              <a:latin typeface="Arial"/>
            </a:endParaRPr>
          </a:p>
          <a:p>
            <a:pPr marL="609600" lvl="0" indent="-609600" defTabSz="914400">
              <a:lnSpc>
                <a:spcPct val="90000"/>
              </a:lnSpc>
              <a:spcBef>
                <a:spcPts val="600"/>
              </a:spcBef>
              <a:spcAft>
                <a:spcPts val="300"/>
              </a:spcAft>
              <a:buClr>
                <a:srgbClr val="0067A0"/>
              </a:buClr>
              <a:buSzPct val="80000"/>
              <a:buFontTx/>
              <a:buAutoNum type="arabicPeriod"/>
            </a:pPr>
            <a:r>
              <a:rPr lang="ru-RU" sz="2800" dirty="0" smtClean="0">
                <a:solidFill>
                  <a:srgbClr val="0067A0"/>
                </a:solidFill>
                <a:latin typeface="Arial"/>
              </a:rPr>
              <a:t>Вашему ребенку нравится играть в «ку-ку» или прятки? </a:t>
            </a:r>
          </a:p>
          <a:p>
            <a:pPr marL="609600" lvl="0" indent="-609600" defTabSz="914400">
              <a:lnSpc>
                <a:spcPct val="90000"/>
              </a:lnSpc>
              <a:spcBef>
                <a:spcPts val="600"/>
              </a:spcBef>
              <a:spcAft>
                <a:spcPts val="300"/>
              </a:spcAft>
              <a:buClr>
                <a:srgbClr val="0067A0"/>
              </a:buClr>
              <a:buSzPct val="80000"/>
              <a:buFontTx/>
              <a:buAutoNum type="arabicPeriod"/>
            </a:pPr>
            <a:r>
              <a:rPr lang="ru-RU" sz="2800" dirty="0" smtClean="0">
                <a:solidFill>
                  <a:srgbClr val="0067A0"/>
                </a:solidFill>
                <a:latin typeface="Arial"/>
              </a:rPr>
              <a:t>Ваш ребенок делает что-то «понарошку»</a:t>
            </a:r>
            <a:r>
              <a:rPr lang="en-US" sz="2800" dirty="0" smtClean="0">
                <a:solidFill>
                  <a:srgbClr val="0067A0"/>
                </a:solidFill>
                <a:latin typeface="Arial"/>
              </a:rPr>
              <a:t>?</a:t>
            </a:r>
            <a:endParaRPr lang="ru-RU" sz="2800" dirty="0" smtClean="0">
              <a:solidFill>
                <a:srgbClr val="0067A0"/>
              </a:solidFill>
              <a:latin typeface="Arial"/>
            </a:endParaRPr>
          </a:p>
          <a:p>
            <a:pPr marL="609600" lvl="0" indent="-609600" defTabSz="914400">
              <a:lnSpc>
                <a:spcPct val="90000"/>
              </a:lnSpc>
              <a:spcBef>
                <a:spcPts val="600"/>
              </a:spcBef>
              <a:spcAft>
                <a:spcPts val="300"/>
              </a:spcAft>
              <a:buClr>
                <a:srgbClr val="0067A0"/>
              </a:buClr>
              <a:buSzPct val="80000"/>
              <a:buFontTx/>
              <a:buAutoNum type="arabicPeriod"/>
            </a:pPr>
            <a:r>
              <a:rPr lang="ru-RU" sz="2800" dirty="0" smtClean="0">
                <a:solidFill>
                  <a:srgbClr val="0067A0"/>
                </a:solidFill>
                <a:latin typeface="Arial"/>
              </a:rPr>
              <a:t>Ваш ребенок пользуется указательным пальцем, чтобы показать что-нибудь или попросить? </a:t>
            </a:r>
            <a:endParaRPr lang="en-US" sz="2800" dirty="0">
              <a:solidFill>
                <a:srgbClr val="0067A0"/>
              </a:solidFill>
              <a:latin typeface="Arial"/>
            </a:endParaRPr>
          </a:p>
        </p:txBody>
      </p:sp>
    </p:spTree>
    <p:extLst>
      <p:ext uri="{BB962C8B-B14F-4D97-AF65-F5344CB8AC3E}">
        <p14:creationId xmlns:p14="http://schemas.microsoft.com/office/powerpoint/2010/main" val="14002341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41811"/>
            <a:ext cx="7772400" cy="838200"/>
          </a:xfrm>
        </p:spPr>
        <p:txBody>
          <a:bodyPr>
            <a:normAutofit fontScale="90000"/>
          </a:bodyPr>
          <a:lstStyle/>
          <a:p>
            <a:r>
              <a:rPr lang="en-US" dirty="0">
                <a:solidFill>
                  <a:srgbClr val="0071B2"/>
                </a:solidFill>
                <a:latin typeface="Arial" panose="020B0604020202020204" pitchFamily="34" charset="0"/>
                <a:cs typeface="Arial" panose="020B0604020202020204" pitchFamily="34" charset="0"/>
              </a:rPr>
              <a:t>CHAT</a:t>
            </a:r>
            <a:r>
              <a:rPr lang="ru-RU" dirty="0">
                <a:solidFill>
                  <a:srgbClr val="0071B2"/>
                </a:solidFill>
                <a:latin typeface="Arial" panose="020B0604020202020204" pitchFamily="34" charset="0"/>
                <a:cs typeface="Arial" panose="020B0604020202020204" pitchFamily="34" charset="0"/>
              </a:rPr>
              <a:t> для </a:t>
            </a:r>
            <a:r>
              <a:rPr lang="ru-RU" dirty="0" smtClean="0">
                <a:solidFill>
                  <a:srgbClr val="0071B2"/>
                </a:solidFill>
                <a:latin typeface="Arial" panose="020B0604020202020204" pitchFamily="34" charset="0"/>
                <a:cs typeface="Arial" panose="020B0604020202020204" pitchFamily="34" charset="0"/>
              </a:rPr>
              <a:t>родителей </a:t>
            </a:r>
            <a:r>
              <a:rPr lang="en-US" dirty="0" smtClean="0">
                <a:solidFill>
                  <a:srgbClr val="0071B2"/>
                </a:solidFill>
                <a:latin typeface="Arial" panose="020B0604020202020204" pitchFamily="34" charset="0"/>
                <a:cs typeface="Arial" panose="020B0604020202020204" pitchFamily="34" charset="0"/>
              </a:rPr>
              <a:t>(</a:t>
            </a:r>
            <a:r>
              <a:rPr lang="ru-RU" dirty="0" smtClean="0">
                <a:solidFill>
                  <a:srgbClr val="0071B2"/>
                </a:solidFill>
                <a:latin typeface="Arial" panose="020B0604020202020204" pitchFamily="34" charset="0"/>
                <a:cs typeface="Arial" panose="020B0604020202020204" pitchFamily="34" charset="0"/>
              </a:rPr>
              <a:t>продолжение</a:t>
            </a:r>
            <a:r>
              <a:rPr lang="en-US" dirty="0" smtClean="0">
                <a:solidFill>
                  <a:srgbClr val="0071B2"/>
                </a:solidFill>
                <a:latin typeface="Arial" panose="020B0604020202020204" pitchFamily="34" charset="0"/>
                <a:cs typeface="Arial" panose="020B0604020202020204" pitchFamily="34" charset="0"/>
              </a:rPr>
              <a:t>)</a:t>
            </a:r>
            <a:endParaRPr lang="en-US" dirty="0">
              <a:solidFill>
                <a:srgbClr val="0071B2"/>
              </a:solidFill>
              <a:latin typeface="Arial" panose="020B0604020202020204" pitchFamily="34" charset="0"/>
              <a:cs typeface="Arial" panose="020B0604020202020204" pitchFamily="34" charset="0"/>
            </a:endParaRPr>
          </a:p>
        </p:txBody>
      </p:sp>
      <p:sp>
        <p:nvSpPr>
          <p:cNvPr id="39939" name="Rectangle 3"/>
          <p:cNvSpPr>
            <a:spLocks noGrp="1" noChangeArrowheads="1"/>
          </p:cNvSpPr>
          <p:nvPr>
            <p:ph sz="quarter" idx="1"/>
          </p:nvPr>
        </p:nvSpPr>
        <p:spPr>
          <a:xfrm>
            <a:off x="152400" y="1828800"/>
            <a:ext cx="8763000" cy="4724400"/>
          </a:xfrm>
        </p:spPr>
        <p:txBody>
          <a:bodyPr>
            <a:normAutofit/>
          </a:bodyPr>
          <a:lstStyle/>
          <a:p>
            <a:pPr marL="609600" lvl="0" indent="-609600" defTabSz="914400">
              <a:spcBef>
                <a:spcPts val="600"/>
              </a:spcBef>
              <a:spcAft>
                <a:spcPts val="300"/>
              </a:spcAft>
              <a:buClr>
                <a:srgbClr val="0067A0"/>
              </a:buClr>
              <a:buSzPct val="80000"/>
              <a:buAutoNum type="arabicPeriod" startAt="7"/>
            </a:pPr>
            <a:r>
              <a:rPr lang="ru-RU" sz="2800" dirty="0" smtClean="0">
                <a:solidFill>
                  <a:srgbClr val="0067A0"/>
                </a:solidFill>
                <a:latin typeface="Arial"/>
              </a:rPr>
              <a:t>Ваш ребенок пользуется указательным пальцем, чтобы проявить интерес к чему-то? </a:t>
            </a:r>
          </a:p>
          <a:p>
            <a:pPr marL="609600" lvl="0" indent="-609600" defTabSz="914400">
              <a:spcBef>
                <a:spcPts val="600"/>
              </a:spcBef>
              <a:spcAft>
                <a:spcPts val="300"/>
              </a:spcAft>
              <a:buClr>
                <a:srgbClr val="0067A0"/>
              </a:buClr>
              <a:buSzPct val="80000"/>
              <a:buAutoNum type="arabicPeriod" startAt="7"/>
            </a:pPr>
            <a:r>
              <a:rPr lang="ru-RU" sz="2800" dirty="0" smtClean="0">
                <a:solidFill>
                  <a:srgbClr val="0067A0"/>
                </a:solidFill>
                <a:latin typeface="Arial"/>
              </a:rPr>
              <a:t>Может ли ваш ребенок играть с маленькими игрушками приемлемым образом, не беря их в рот, не теребя и не бросая</a:t>
            </a:r>
            <a:r>
              <a:rPr lang="en-US" sz="2800" dirty="0" smtClean="0">
                <a:solidFill>
                  <a:srgbClr val="0067A0"/>
                </a:solidFill>
                <a:latin typeface="Arial"/>
              </a:rPr>
              <a:t>?</a:t>
            </a:r>
            <a:r>
              <a:rPr lang="ru-RU" sz="2800" dirty="0" smtClean="0">
                <a:solidFill>
                  <a:srgbClr val="0067A0"/>
                </a:solidFill>
                <a:latin typeface="Arial"/>
              </a:rPr>
              <a:t> </a:t>
            </a:r>
          </a:p>
          <a:p>
            <a:pPr marL="609600" lvl="0" indent="-609600" defTabSz="914400">
              <a:spcBef>
                <a:spcPts val="600"/>
              </a:spcBef>
              <a:spcAft>
                <a:spcPts val="300"/>
              </a:spcAft>
              <a:buClr>
                <a:srgbClr val="0067A0"/>
              </a:buClr>
              <a:buSzPct val="80000"/>
              <a:buAutoNum type="arabicPeriod" startAt="7"/>
            </a:pPr>
            <a:r>
              <a:rPr lang="ru-RU" sz="2800" dirty="0" smtClean="0">
                <a:solidFill>
                  <a:srgbClr val="0067A0"/>
                </a:solidFill>
                <a:latin typeface="Arial"/>
              </a:rPr>
              <a:t>Ваш ребенок приносит предметы, чтобы показать их вам?</a:t>
            </a:r>
            <a:endParaRPr lang="en-US" sz="2800" dirty="0">
              <a:solidFill>
                <a:srgbClr val="0067A0"/>
              </a:solidFill>
              <a:latin typeface="Arial"/>
            </a:endParaRPr>
          </a:p>
        </p:txBody>
      </p:sp>
    </p:spTree>
    <p:extLst>
      <p:ext uri="{BB962C8B-B14F-4D97-AF65-F5344CB8AC3E}">
        <p14:creationId xmlns:p14="http://schemas.microsoft.com/office/powerpoint/2010/main" val="775103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228600"/>
            <a:ext cx="8534400" cy="1295400"/>
          </a:xfrm>
        </p:spPr>
        <p:txBody>
          <a:bodyPr>
            <a:normAutofit/>
          </a:bodyPr>
          <a:lstStyle/>
          <a:p>
            <a:r>
              <a:rPr lang="ru-RU" sz="3000" dirty="0" smtClean="0">
                <a:solidFill>
                  <a:srgbClr val="0071B2"/>
                </a:solidFill>
                <a:latin typeface="Arial" panose="020B0604020202020204" pitchFamily="34" charset="0"/>
                <a:cs typeface="Arial" panose="020B0604020202020204" pitchFamily="34" charset="0"/>
              </a:rPr>
              <a:t>Красные флажки от Американской академии неврологии </a:t>
            </a:r>
            <a:endParaRPr lang="en-US" sz="3000" dirty="0">
              <a:solidFill>
                <a:srgbClr val="0071B2"/>
              </a:solidFill>
              <a:latin typeface="Arial" panose="020B0604020202020204" pitchFamily="34" charset="0"/>
              <a:cs typeface="Arial" panose="020B0604020202020204" pitchFamily="34" charset="0"/>
            </a:endParaRPr>
          </a:p>
        </p:txBody>
      </p:sp>
      <p:sp>
        <p:nvSpPr>
          <p:cNvPr id="40963" name="Rectangle 3"/>
          <p:cNvSpPr>
            <a:spLocks noGrp="1" noChangeArrowheads="1"/>
          </p:cNvSpPr>
          <p:nvPr>
            <p:ph sz="quarter" idx="1"/>
          </p:nvPr>
        </p:nvSpPr>
        <p:spPr>
          <a:xfrm>
            <a:off x="152400" y="1524000"/>
            <a:ext cx="8839200" cy="4876800"/>
          </a:xfrm>
        </p:spPr>
        <p:txBody>
          <a:bodyPr>
            <a:normAutofit/>
          </a:bodyPr>
          <a:lstStyle/>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Следует обследовать на аутизм любого ребенка, у которого есть любой из следующих пяти симптомов: </a:t>
            </a:r>
            <a:endParaRPr lang="en-US" dirty="0" smtClean="0">
              <a:solidFill>
                <a:srgbClr val="0067A0"/>
              </a:solidFill>
              <a:latin typeface="Arial"/>
            </a:endParaRPr>
          </a:p>
          <a:p>
            <a:pPr marL="228600" lvl="0" indent="-228600" defTabSz="914400">
              <a:spcBef>
                <a:spcPts val="600"/>
              </a:spcBef>
              <a:spcAft>
                <a:spcPts val="300"/>
              </a:spcAft>
              <a:buClr>
                <a:srgbClr val="0067A0"/>
              </a:buClr>
              <a:buSzPct val="80000"/>
              <a:buNone/>
            </a:pPr>
            <a:r>
              <a:rPr lang="en-US" dirty="0" smtClean="0">
                <a:solidFill>
                  <a:srgbClr val="0067A0"/>
                </a:solidFill>
                <a:latin typeface="Arial"/>
              </a:rPr>
              <a:t>	1.	</a:t>
            </a:r>
            <a:r>
              <a:rPr lang="ru-RU" dirty="0" smtClean="0">
                <a:solidFill>
                  <a:srgbClr val="0067A0"/>
                </a:solidFill>
                <a:latin typeface="Arial"/>
              </a:rPr>
              <a:t>Никакого лепета к 1</a:t>
            </a:r>
            <a:r>
              <a:rPr lang="en-US" dirty="0" smtClean="0">
                <a:solidFill>
                  <a:srgbClr val="0067A0"/>
                </a:solidFill>
                <a:latin typeface="Arial"/>
              </a:rPr>
              <a:t>2 </a:t>
            </a:r>
            <a:r>
              <a:rPr lang="ru-RU" dirty="0" smtClean="0">
                <a:solidFill>
                  <a:srgbClr val="0067A0"/>
                </a:solidFill>
                <a:latin typeface="Arial"/>
              </a:rPr>
              <a:t>месяцам</a:t>
            </a:r>
            <a:r>
              <a:rPr lang="en-US" dirty="0" smtClean="0">
                <a:solidFill>
                  <a:srgbClr val="0067A0"/>
                </a:solidFill>
                <a:latin typeface="Arial"/>
              </a:rPr>
              <a:t>.</a:t>
            </a:r>
          </a:p>
          <a:p>
            <a:pPr marL="228600" lvl="0" indent="-228600" defTabSz="914400">
              <a:spcBef>
                <a:spcPts val="600"/>
              </a:spcBef>
              <a:spcAft>
                <a:spcPts val="300"/>
              </a:spcAft>
              <a:buClr>
                <a:srgbClr val="0067A0"/>
              </a:buClr>
              <a:buSzPct val="80000"/>
              <a:buNone/>
            </a:pPr>
            <a:r>
              <a:rPr lang="en-US" dirty="0">
                <a:solidFill>
                  <a:srgbClr val="0067A0"/>
                </a:solidFill>
                <a:latin typeface="Arial"/>
              </a:rPr>
              <a:t>	2.	</a:t>
            </a:r>
            <a:r>
              <a:rPr lang="ru-RU" dirty="0" smtClean="0">
                <a:solidFill>
                  <a:srgbClr val="0067A0"/>
                </a:solidFill>
                <a:latin typeface="Arial"/>
              </a:rPr>
              <a:t>Нет жестов, указательного жеста или махания рукой на прощание к </a:t>
            </a:r>
            <a:r>
              <a:rPr lang="en-US" dirty="0" smtClean="0">
                <a:solidFill>
                  <a:srgbClr val="0067A0"/>
                </a:solidFill>
                <a:latin typeface="Arial"/>
              </a:rPr>
              <a:t>12</a:t>
            </a:r>
            <a:r>
              <a:rPr lang="ru-RU" dirty="0" smtClean="0">
                <a:solidFill>
                  <a:srgbClr val="0067A0"/>
                </a:solidFill>
                <a:latin typeface="Arial"/>
              </a:rPr>
              <a:t> месяцам.</a:t>
            </a:r>
            <a:endParaRPr lang="en-US" dirty="0">
              <a:solidFill>
                <a:srgbClr val="0067A0"/>
              </a:solidFill>
              <a:latin typeface="Arial"/>
            </a:endParaRPr>
          </a:p>
          <a:p>
            <a:pPr marL="228600" lvl="0" indent="-228600" defTabSz="914400">
              <a:spcBef>
                <a:spcPts val="600"/>
              </a:spcBef>
              <a:spcAft>
                <a:spcPts val="300"/>
              </a:spcAft>
              <a:buClr>
                <a:srgbClr val="0067A0"/>
              </a:buClr>
              <a:buSzPct val="80000"/>
              <a:buNone/>
            </a:pPr>
            <a:r>
              <a:rPr lang="en-US" dirty="0">
                <a:solidFill>
                  <a:srgbClr val="0067A0"/>
                </a:solidFill>
                <a:latin typeface="Arial"/>
              </a:rPr>
              <a:t>	3.	</a:t>
            </a:r>
            <a:r>
              <a:rPr lang="ru-RU" dirty="0" smtClean="0">
                <a:solidFill>
                  <a:srgbClr val="0067A0"/>
                </a:solidFill>
                <a:latin typeface="Arial"/>
              </a:rPr>
              <a:t>Нет отдельных слов к </a:t>
            </a:r>
            <a:r>
              <a:rPr lang="en-US" dirty="0" smtClean="0">
                <a:solidFill>
                  <a:srgbClr val="0067A0"/>
                </a:solidFill>
                <a:latin typeface="Arial"/>
              </a:rPr>
              <a:t>16 </a:t>
            </a:r>
            <a:r>
              <a:rPr lang="ru-RU" dirty="0" smtClean="0">
                <a:solidFill>
                  <a:srgbClr val="0067A0"/>
                </a:solidFill>
                <a:latin typeface="Arial"/>
              </a:rPr>
              <a:t>месяцам</a:t>
            </a:r>
            <a:r>
              <a:rPr lang="en-US" dirty="0" smtClean="0">
                <a:solidFill>
                  <a:srgbClr val="0067A0"/>
                </a:solidFill>
                <a:latin typeface="Arial"/>
              </a:rPr>
              <a:t>.</a:t>
            </a:r>
            <a:endParaRPr lang="en-US" dirty="0">
              <a:solidFill>
                <a:srgbClr val="0067A0"/>
              </a:solidFill>
              <a:latin typeface="Arial"/>
            </a:endParaRPr>
          </a:p>
          <a:p>
            <a:pPr marL="228600" lvl="0" indent="-228600" defTabSz="914400">
              <a:spcBef>
                <a:spcPts val="600"/>
              </a:spcBef>
              <a:spcAft>
                <a:spcPts val="300"/>
              </a:spcAft>
              <a:buClr>
                <a:srgbClr val="0067A0"/>
              </a:buClr>
              <a:buSzPct val="80000"/>
              <a:buNone/>
            </a:pPr>
            <a:r>
              <a:rPr lang="en-US" dirty="0">
                <a:solidFill>
                  <a:srgbClr val="0067A0"/>
                </a:solidFill>
                <a:latin typeface="Arial"/>
              </a:rPr>
              <a:t>	4.	</a:t>
            </a:r>
            <a:r>
              <a:rPr lang="ru-RU" dirty="0" smtClean="0">
                <a:solidFill>
                  <a:srgbClr val="0067A0"/>
                </a:solidFill>
                <a:latin typeface="Arial"/>
              </a:rPr>
              <a:t>Нет спонтанного произношения двух связанных слов к </a:t>
            </a:r>
            <a:r>
              <a:rPr lang="en-US" dirty="0" smtClean="0">
                <a:solidFill>
                  <a:srgbClr val="0067A0"/>
                </a:solidFill>
                <a:latin typeface="Arial"/>
              </a:rPr>
              <a:t> 24</a:t>
            </a:r>
            <a:r>
              <a:rPr lang="ru-RU" dirty="0" smtClean="0">
                <a:solidFill>
                  <a:srgbClr val="0067A0"/>
                </a:solidFill>
                <a:latin typeface="Arial"/>
              </a:rPr>
              <a:t> месяцам</a:t>
            </a:r>
            <a:r>
              <a:rPr lang="en-US" dirty="0" smtClean="0">
                <a:solidFill>
                  <a:srgbClr val="0067A0"/>
                </a:solidFill>
                <a:latin typeface="Arial"/>
              </a:rPr>
              <a:t> (</a:t>
            </a:r>
            <a:r>
              <a:rPr lang="ru-RU" dirty="0" smtClean="0">
                <a:solidFill>
                  <a:srgbClr val="0067A0"/>
                </a:solidFill>
                <a:latin typeface="Arial"/>
              </a:rPr>
              <a:t>не </a:t>
            </a:r>
            <a:r>
              <a:rPr lang="ru-RU" dirty="0" err="1" smtClean="0">
                <a:solidFill>
                  <a:srgbClr val="0067A0"/>
                </a:solidFill>
                <a:latin typeface="Arial"/>
              </a:rPr>
              <a:t>эхолалия</a:t>
            </a:r>
            <a:r>
              <a:rPr lang="en-US" dirty="0" smtClean="0">
                <a:solidFill>
                  <a:srgbClr val="0067A0"/>
                </a:solidFill>
                <a:latin typeface="Arial"/>
              </a:rPr>
              <a:t>)</a:t>
            </a:r>
            <a:endParaRPr lang="en-US" dirty="0">
              <a:solidFill>
                <a:srgbClr val="0067A0"/>
              </a:solidFill>
              <a:latin typeface="Arial"/>
            </a:endParaRPr>
          </a:p>
          <a:p>
            <a:pPr marL="228600" lvl="0" indent="-228600" defTabSz="914400">
              <a:spcBef>
                <a:spcPts val="600"/>
              </a:spcBef>
              <a:spcAft>
                <a:spcPts val="300"/>
              </a:spcAft>
              <a:buClr>
                <a:srgbClr val="0067A0"/>
              </a:buClr>
              <a:buSzPct val="80000"/>
              <a:buNone/>
            </a:pPr>
            <a:r>
              <a:rPr lang="en-US" dirty="0">
                <a:solidFill>
                  <a:srgbClr val="0067A0"/>
                </a:solidFill>
                <a:latin typeface="Arial"/>
              </a:rPr>
              <a:t>	5.	</a:t>
            </a:r>
            <a:r>
              <a:rPr lang="ru-RU" dirty="0" smtClean="0">
                <a:solidFill>
                  <a:srgbClr val="0067A0"/>
                </a:solidFill>
                <a:latin typeface="Arial"/>
              </a:rPr>
              <a:t>Любая потеря ранее приобретенных языковых или социальных навыков в любой период. </a:t>
            </a:r>
            <a:endParaRPr lang="en-US" dirty="0">
              <a:solidFill>
                <a:srgbClr val="0067A0"/>
              </a:solidFill>
              <a:latin typeface="Arial"/>
            </a:endParaRPr>
          </a:p>
        </p:txBody>
      </p:sp>
    </p:spTree>
    <p:extLst>
      <p:ext uri="{BB962C8B-B14F-4D97-AF65-F5344CB8AC3E}">
        <p14:creationId xmlns:p14="http://schemas.microsoft.com/office/powerpoint/2010/main" val="1991342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228600"/>
            <a:ext cx="7772400" cy="914400"/>
          </a:xfrm>
        </p:spPr>
        <p:txBody>
          <a:bodyPr>
            <a:normAutofit/>
          </a:bodyPr>
          <a:lstStyle/>
          <a:p>
            <a:r>
              <a:rPr lang="ru-RU" dirty="0" smtClean="0">
                <a:solidFill>
                  <a:srgbClr val="0071B2"/>
                </a:solidFill>
                <a:latin typeface="Arial" panose="020B0604020202020204" pitchFamily="34" charset="0"/>
                <a:cs typeface="Arial" panose="020B0604020202020204" pitchFamily="34" charset="0"/>
              </a:rPr>
              <a:t>Прогноз и течение</a:t>
            </a:r>
            <a:r>
              <a:rPr lang="en-US" dirty="0" smtClean="0">
                <a:solidFill>
                  <a:srgbClr val="0071B2"/>
                </a:solidFill>
                <a:latin typeface="Arial" panose="020B0604020202020204" pitchFamily="34" charset="0"/>
                <a:cs typeface="Arial" panose="020B0604020202020204" pitchFamily="34" charset="0"/>
              </a:rPr>
              <a:t> </a:t>
            </a:r>
            <a:endParaRPr lang="en-US" dirty="0">
              <a:solidFill>
                <a:srgbClr val="0071B2"/>
              </a:solidFill>
              <a:latin typeface="Arial" panose="020B0604020202020204" pitchFamily="34" charset="0"/>
              <a:cs typeface="Arial" panose="020B0604020202020204" pitchFamily="34" charset="0"/>
            </a:endParaRPr>
          </a:p>
        </p:txBody>
      </p:sp>
      <p:sp>
        <p:nvSpPr>
          <p:cNvPr id="43011" name="Rectangle 3"/>
          <p:cNvSpPr>
            <a:spLocks noGrp="1" noChangeArrowheads="1"/>
          </p:cNvSpPr>
          <p:nvPr>
            <p:ph sz="quarter" idx="1"/>
          </p:nvPr>
        </p:nvSpPr>
        <p:spPr>
          <a:xfrm>
            <a:off x="152400" y="1160352"/>
            <a:ext cx="8763000" cy="5181600"/>
          </a:xfrm>
        </p:spPr>
        <p:txBody>
          <a:bodyPr/>
          <a:lstStyle/>
          <a:p>
            <a:pPr marL="609600" lvl="0" indent="-609600" defTabSz="914400">
              <a:spcBef>
                <a:spcPts val="600"/>
              </a:spcBef>
              <a:spcAft>
                <a:spcPts val="300"/>
              </a:spcAft>
              <a:buClr>
                <a:srgbClr val="0067A0"/>
              </a:buClr>
              <a:buSzPct val="80000"/>
              <a:buFont typeface="Wingdings" charset="2"/>
              <a:buChar char="u"/>
            </a:pPr>
            <a:r>
              <a:rPr lang="ru-RU" sz="2800" dirty="0" smtClean="0">
                <a:solidFill>
                  <a:srgbClr val="0067A0"/>
                </a:solidFill>
                <a:latin typeface="Arial"/>
              </a:rPr>
              <a:t>У некоторых детей с аутизмом происходят улучшения в подростковом возрасте, которые связаны с хорошим исходом во взрослом возрасте</a:t>
            </a:r>
            <a:r>
              <a:rPr lang="en-US" sz="2800" dirty="0" smtClean="0">
                <a:solidFill>
                  <a:srgbClr val="0067A0"/>
                </a:solidFill>
                <a:latin typeface="Arial"/>
              </a:rPr>
              <a:t>:</a:t>
            </a:r>
            <a:endParaRPr lang="en-US" sz="2800" dirty="0">
              <a:solidFill>
                <a:srgbClr val="0067A0"/>
              </a:solidFill>
              <a:latin typeface="Arial"/>
            </a:endParaRPr>
          </a:p>
          <a:p>
            <a:pPr marL="990600" lvl="1" indent="-533400" defTabSz="914400">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Уровень активности обычно снижается</a:t>
            </a:r>
            <a:endParaRPr lang="en-US" dirty="0">
              <a:solidFill>
                <a:srgbClr val="FFFFFF">
                  <a:lumMod val="50000"/>
                </a:srgbClr>
              </a:solidFill>
              <a:latin typeface="Arial"/>
            </a:endParaRPr>
          </a:p>
          <a:p>
            <a:pPr marL="990600" lvl="1" indent="-533400" defTabSz="914400">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Поведение становится более управляемым </a:t>
            </a:r>
            <a:endParaRPr lang="en-US" dirty="0">
              <a:solidFill>
                <a:srgbClr val="FFFFFF">
                  <a:lumMod val="50000"/>
                </a:srgbClr>
              </a:solidFill>
              <a:latin typeface="Arial"/>
            </a:endParaRPr>
          </a:p>
          <a:p>
            <a:pPr marL="990600" lvl="1" indent="-533400" defTabSz="914400">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Улучшаются навыки самообслуживания </a:t>
            </a:r>
            <a:endParaRPr lang="en-US" dirty="0">
              <a:solidFill>
                <a:srgbClr val="FFFFFF">
                  <a:lumMod val="50000"/>
                </a:srgbClr>
              </a:solidFill>
              <a:latin typeface="Arial"/>
            </a:endParaRPr>
          </a:p>
          <a:p>
            <a:pPr marL="990600" lvl="1" indent="-533400" defTabSz="914400">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Коммуникация продолжает развиваться</a:t>
            </a:r>
            <a:endParaRPr lang="en-US" dirty="0">
              <a:solidFill>
                <a:srgbClr val="FFFFFF">
                  <a:lumMod val="50000"/>
                </a:srgbClr>
              </a:solidFill>
              <a:latin typeface="Arial"/>
            </a:endParaRPr>
          </a:p>
          <a:p>
            <a:pPr marL="990600" lvl="1" indent="-533400" defTabSz="914400">
              <a:spcBef>
                <a:spcPts val="300"/>
              </a:spcBef>
              <a:buClr>
                <a:srgbClr val="0067A0"/>
              </a:buClr>
              <a:buSzPct val="80000"/>
              <a:buFont typeface="Arial" panose="020B0604020202020204" pitchFamily="34" charset="0"/>
              <a:buChar char="►"/>
            </a:pPr>
            <a:r>
              <a:rPr lang="en-US" dirty="0">
                <a:solidFill>
                  <a:srgbClr val="FFFFFF">
                    <a:lumMod val="50000"/>
                  </a:srgbClr>
                </a:solidFill>
                <a:latin typeface="Arial"/>
              </a:rPr>
              <a:t>IQ </a:t>
            </a:r>
            <a:r>
              <a:rPr lang="ru-RU" dirty="0" smtClean="0">
                <a:solidFill>
                  <a:srgbClr val="FFFFFF">
                    <a:lumMod val="50000"/>
                  </a:srgbClr>
                </a:solidFill>
                <a:latin typeface="Arial"/>
              </a:rPr>
              <a:t>обычно остается стабильным </a:t>
            </a:r>
            <a:endParaRPr lang="en-US" dirty="0">
              <a:solidFill>
                <a:srgbClr val="FFFFFF">
                  <a:lumMod val="50000"/>
                </a:srgbClr>
              </a:solidFill>
              <a:latin typeface="Arial"/>
            </a:endParaRPr>
          </a:p>
          <a:p>
            <a:pPr marL="990600" lvl="1" indent="-533400" defTabSz="914400">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Обычно становятся более общительными </a:t>
            </a:r>
            <a:endParaRPr lang="en-US" dirty="0">
              <a:solidFill>
                <a:srgbClr val="FFFFFF">
                  <a:lumMod val="50000"/>
                </a:srgbClr>
              </a:solidFill>
              <a:latin typeface="Arial"/>
            </a:endParaRPr>
          </a:p>
        </p:txBody>
      </p:sp>
    </p:spTree>
    <p:extLst>
      <p:ext uri="{BB962C8B-B14F-4D97-AF65-F5344CB8AC3E}">
        <p14:creationId xmlns:p14="http://schemas.microsoft.com/office/powerpoint/2010/main" val="2464360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62000" y="228600"/>
            <a:ext cx="7772400" cy="838200"/>
          </a:xfrm>
        </p:spPr>
        <p:txBody>
          <a:bodyPr>
            <a:normAutofit/>
          </a:bodyPr>
          <a:lstStyle/>
          <a:p>
            <a:r>
              <a:rPr lang="ru-RU" dirty="0" smtClean="0">
                <a:solidFill>
                  <a:srgbClr val="0071B2"/>
                </a:solidFill>
                <a:latin typeface="Arial" panose="020B0604020202020204" pitchFamily="34" charset="0"/>
                <a:cs typeface="Arial" panose="020B0604020202020204" pitchFamily="34" charset="0"/>
              </a:rPr>
              <a:t>Прогноз и течение</a:t>
            </a:r>
            <a:r>
              <a:rPr lang="en-US" dirty="0" smtClean="0">
                <a:solidFill>
                  <a:srgbClr val="0071B2"/>
                </a:solidFill>
                <a:latin typeface="Arial" panose="020B0604020202020204" pitchFamily="34" charset="0"/>
                <a:cs typeface="Arial" panose="020B0604020202020204" pitchFamily="34" charset="0"/>
              </a:rPr>
              <a:t> </a:t>
            </a:r>
            <a:endParaRPr lang="en-US" dirty="0">
              <a:solidFill>
                <a:srgbClr val="0071B2"/>
              </a:solidFill>
              <a:latin typeface="Arial" panose="020B0604020202020204" pitchFamily="34" charset="0"/>
              <a:cs typeface="Arial" panose="020B0604020202020204" pitchFamily="34" charset="0"/>
            </a:endParaRPr>
          </a:p>
        </p:txBody>
      </p:sp>
      <p:sp>
        <p:nvSpPr>
          <p:cNvPr id="44035" name="Rectangle 3"/>
          <p:cNvSpPr>
            <a:spLocks noGrp="1" noChangeArrowheads="1"/>
          </p:cNvSpPr>
          <p:nvPr>
            <p:ph sz="quarter" idx="1"/>
          </p:nvPr>
        </p:nvSpPr>
        <p:spPr>
          <a:xfrm>
            <a:off x="152400" y="1219200"/>
            <a:ext cx="8763000" cy="5410200"/>
          </a:xfrm>
        </p:spPr>
        <p:txBody>
          <a:bodyPr/>
          <a:lstStyle/>
          <a:p>
            <a:pPr marL="609600" indent="-609600">
              <a:lnSpc>
                <a:spcPct val="90000"/>
              </a:lnSpc>
            </a:pPr>
            <a:endParaRPr lang="en-US" dirty="0"/>
          </a:p>
          <a:p>
            <a:pPr marL="609600" lvl="0" indent="-609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Тревожность и депрессия – наиболее распространенные сопутствующие психиатрические расстройства у взрослых с аутизмом </a:t>
            </a:r>
            <a:endParaRPr lang="en-US" dirty="0">
              <a:solidFill>
                <a:srgbClr val="0067A0"/>
              </a:solidFill>
              <a:latin typeface="Arial"/>
            </a:endParaRPr>
          </a:p>
          <a:p>
            <a:pPr marL="609600" lvl="0" indent="-609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Факторы, влияющие на прогноз</a:t>
            </a:r>
            <a:r>
              <a:rPr lang="en-US" dirty="0" smtClean="0">
                <a:solidFill>
                  <a:srgbClr val="0067A0"/>
                </a:solidFill>
                <a:latin typeface="Arial"/>
              </a:rPr>
              <a:t>:</a:t>
            </a:r>
            <a:endParaRPr lang="en-US" dirty="0">
              <a:solidFill>
                <a:srgbClr val="0067A0"/>
              </a:solidFill>
              <a:latin typeface="Arial"/>
            </a:endParaRPr>
          </a:p>
          <a:p>
            <a:pPr marL="990600" lvl="1" indent="-533400" defTabSz="914400">
              <a:lnSpc>
                <a:spcPct val="90000"/>
              </a:lnSpc>
              <a:spcBef>
                <a:spcPts val="300"/>
              </a:spcBef>
              <a:buClr>
                <a:srgbClr val="0067A0"/>
              </a:buClr>
              <a:buSzPct val="80000"/>
              <a:buFont typeface="Arial" panose="020B0604020202020204" pitchFamily="34" charset="0"/>
              <a:buChar char="►"/>
            </a:pPr>
            <a:r>
              <a:rPr lang="en-US" dirty="0">
                <a:solidFill>
                  <a:srgbClr val="FFFFFF">
                    <a:lumMod val="50000"/>
                  </a:srgbClr>
                </a:solidFill>
                <a:latin typeface="Arial"/>
              </a:rPr>
              <a:t>IQ </a:t>
            </a:r>
            <a:r>
              <a:rPr lang="ru-RU" dirty="0" smtClean="0">
                <a:solidFill>
                  <a:srgbClr val="FFFFFF">
                    <a:lumMod val="50000"/>
                  </a:srgbClr>
                </a:solidFill>
                <a:latin typeface="Arial"/>
              </a:rPr>
              <a:t>к возрасту </a:t>
            </a:r>
            <a:r>
              <a:rPr lang="en-US" dirty="0" smtClean="0">
                <a:solidFill>
                  <a:srgbClr val="FFFFFF">
                    <a:lumMod val="50000"/>
                  </a:srgbClr>
                </a:solidFill>
                <a:latin typeface="Arial"/>
              </a:rPr>
              <a:t>5 </a:t>
            </a:r>
            <a:r>
              <a:rPr lang="en-US" dirty="0">
                <a:solidFill>
                  <a:srgbClr val="FFFFFF">
                    <a:lumMod val="50000"/>
                  </a:srgbClr>
                </a:solidFill>
                <a:latin typeface="Arial"/>
              </a:rPr>
              <a:t>– 6 </a:t>
            </a:r>
            <a:r>
              <a:rPr lang="ru-RU" dirty="0" smtClean="0">
                <a:solidFill>
                  <a:srgbClr val="FFFFFF">
                    <a:lumMod val="50000"/>
                  </a:srgbClr>
                </a:solidFill>
                <a:latin typeface="Arial"/>
              </a:rPr>
              <a:t>лет</a:t>
            </a:r>
            <a:endParaRPr lang="en-US" dirty="0">
              <a:solidFill>
                <a:srgbClr val="FFFFFF">
                  <a:lumMod val="50000"/>
                </a:srgbClr>
              </a:solidFill>
              <a:latin typeface="Arial"/>
            </a:endParaRPr>
          </a:p>
          <a:p>
            <a:pPr marL="990600" lvl="1" indent="-5334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Коммуникативные навыки к возрасту 5 лет </a:t>
            </a:r>
            <a:endParaRPr lang="en-US" dirty="0">
              <a:solidFill>
                <a:srgbClr val="FFFFFF">
                  <a:lumMod val="50000"/>
                </a:srgbClr>
              </a:solidFill>
              <a:latin typeface="Arial"/>
            </a:endParaRPr>
          </a:p>
          <a:p>
            <a:pPr marL="990600" lvl="1" indent="-5334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Раннее образовательное вмешательство </a:t>
            </a:r>
            <a:endParaRPr lang="en-US" dirty="0">
              <a:solidFill>
                <a:srgbClr val="FFFFFF">
                  <a:lumMod val="50000"/>
                </a:srgbClr>
              </a:solidFill>
              <a:latin typeface="Arial"/>
            </a:endParaRPr>
          </a:p>
          <a:p>
            <a:pPr marL="609600" lvl="0" indent="-609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rPr>
              <a:t>Факторы, не связанные с прогнозом</a:t>
            </a:r>
            <a:r>
              <a:rPr lang="en-US" dirty="0" smtClean="0">
                <a:solidFill>
                  <a:srgbClr val="0067A0"/>
                </a:solidFill>
                <a:latin typeface="Arial"/>
              </a:rPr>
              <a:t>:</a:t>
            </a:r>
            <a:endParaRPr lang="en-US" dirty="0">
              <a:solidFill>
                <a:srgbClr val="0067A0"/>
              </a:solidFill>
              <a:latin typeface="Arial"/>
            </a:endParaRPr>
          </a:p>
          <a:p>
            <a:pPr marL="990600" lvl="1" indent="-5334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Семейная история нейропсихиатрических расстройств </a:t>
            </a:r>
            <a:endParaRPr lang="en-US" dirty="0">
              <a:solidFill>
                <a:srgbClr val="FFFFFF">
                  <a:lumMod val="50000"/>
                </a:srgbClr>
              </a:solidFill>
              <a:latin typeface="Arial"/>
            </a:endParaRPr>
          </a:p>
          <a:p>
            <a:pPr marL="990600" lvl="1" indent="-5334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Адекватность родительского воспитания </a:t>
            </a:r>
            <a:endParaRPr lang="en-US" dirty="0">
              <a:solidFill>
                <a:srgbClr val="FFFFFF">
                  <a:lumMod val="50000"/>
                </a:srgbClr>
              </a:solidFill>
              <a:latin typeface="Arial"/>
            </a:endParaRPr>
          </a:p>
          <a:p>
            <a:pPr marL="990600" lvl="1" indent="-5334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rPr>
              <a:t>Атмосфера в семье</a:t>
            </a:r>
            <a:endParaRPr lang="en-US" dirty="0">
              <a:solidFill>
                <a:srgbClr val="FFFFFF">
                  <a:lumMod val="50000"/>
                </a:srgbClr>
              </a:solidFill>
              <a:latin typeface="Arial"/>
            </a:endParaRPr>
          </a:p>
        </p:txBody>
      </p:sp>
    </p:spTree>
    <p:extLst>
      <p:ext uri="{BB962C8B-B14F-4D97-AF65-F5344CB8AC3E}">
        <p14:creationId xmlns:p14="http://schemas.microsoft.com/office/powerpoint/2010/main" val="6377295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solidFill>
                  <a:srgbClr val="0071B2"/>
                </a:solidFill>
                <a:latin typeface="Arial" panose="020B0604020202020204" pitchFamily="34" charset="0"/>
                <a:cs typeface="Arial" panose="020B0604020202020204" pitchFamily="34" charset="0"/>
              </a:rPr>
              <a:t>Возможные траектории</a:t>
            </a:r>
            <a:endParaRPr lang="en-US"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200" y="1600200"/>
            <a:ext cx="8229600" cy="4525963"/>
          </a:xfrm>
        </p:spPr>
        <p:txBody>
          <a:bodyPr>
            <a:normAutofit fontScale="85000" lnSpcReduction="10000"/>
          </a:bodyPr>
          <a:lstStyle/>
          <a:p>
            <a:pPr marL="0" lvl="0" indent="0" defTabSz="914400">
              <a:spcBef>
                <a:spcPts val="600"/>
              </a:spcBef>
              <a:spcAft>
                <a:spcPts val="300"/>
              </a:spcAft>
              <a:buClr>
                <a:srgbClr val="0067A0"/>
              </a:buClr>
              <a:buSzPct val="80000"/>
              <a:buNone/>
            </a:pPr>
            <a:r>
              <a:rPr lang="en-US" dirty="0">
                <a:solidFill>
                  <a:srgbClr val="0067A0"/>
                </a:solidFill>
                <a:latin typeface="Arial"/>
              </a:rPr>
              <a:t>3 </a:t>
            </a:r>
            <a:r>
              <a:rPr lang="ru-RU" dirty="0" smtClean="0">
                <a:solidFill>
                  <a:srgbClr val="0067A0"/>
                </a:solidFill>
                <a:latin typeface="Arial"/>
              </a:rPr>
              <a:t>группы траектории на основе </a:t>
            </a:r>
            <a:r>
              <a:rPr lang="en-US" dirty="0" smtClean="0">
                <a:solidFill>
                  <a:srgbClr val="0067A0"/>
                </a:solidFill>
                <a:latin typeface="Arial"/>
              </a:rPr>
              <a:t>ADOS </a:t>
            </a:r>
            <a:r>
              <a:rPr lang="ru-RU" dirty="0" smtClean="0">
                <a:solidFill>
                  <a:srgbClr val="0067A0"/>
                </a:solidFill>
                <a:latin typeface="Arial"/>
              </a:rPr>
              <a:t>и теста </a:t>
            </a:r>
            <a:r>
              <a:rPr lang="ru-RU" dirty="0" err="1" smtClean="0">
                <a:solidFill>
                  <a:srgbClr val="0067A0"/>
                </a:solidFill>
                <a:latin typeface="Arial"/>
              </a:rPr>
              <a:t>Вайнланда</a:t>
            </a:r>
            <a:r>
              <a:rPr lang="en-US" dirty="0" smtClean="0">
                <a:solidFill>
                  <a:srgbClr val="0067A0"/>
                </a:solidFill>
                <a:latin typeface="Arial"/>
              </a:rPr>
              <a:t>:</a:t>
            </a:r>
            <a:endParaRPr lang="en-US" dirty="0">
              <a:solidFill>
                <a:srgbClr val="0067A0"/>
              </a:solidFill>
              <a:latin typeface="Arial"/>
            </a:endParaRPr>
          </a:p>
          <a:p>
            <a:pPr marL="0" lvl="0" indent="0" defTabSz="914400">
              <a:spcBef>
                <a:spcPts val="600"/>
              </a:spcBef>
              <a:spcAft>
                <a:spcPts val="300"/>
              </a:spcAft>
              <a:buClr>
                <a:srgbClr val="0067A0"/>
              </a:buClr>
              <a:buSzPct val="80000"/>
              <a:buNone/>
            </a:pPr>
            <a:r>
              <a:rPr lang="en-US" dirty="0">
                <a:solidFill>
                  <a:srgbClr val="0067A0"/>
                </a:solidFill>
                <a:latin typeface="Arial"/>
              </a:rPr>
              <a:t>421 </a:t>
            </a:r>
            <a:r>
              <a:rPr lang="ru-RU" dirty="0" smtClean="0">
                <a:solidFill>
                  <a:srgbClr val="0067A0"/>
                </a:solidFill>
                <a:latin typeface="Arial"/>
              </a:rPr>
              <a:t>недавно диагностированных детей в возрасте от </a:t>
            </a:r>
            <a:r>
              <a:rPr lang="en-US" dirty="0" smtClean="0">
                <a:solidFill>
                  <a:srgbClr val="0067A0"/>
                </a:solidFill>
                <a:latin typeface="Arial"/>
              </a:rPr>
              <a:t>2 </a:t>
            </a:r>
            <a:r>
              <a:rPr lang="ru-RU" dirty="0" smtClean="0">
                <a:solidFill>
                  <a:srgbClr val="0067A0"/>
                </a:solidFill>
                <a:latin typeface="Arial"/>
              </a:rPr>
              <a:t>до</a:t>
            </a:r>
            <a:r>
              <a:rPr lang="en-US" dirty="0" smtClean="0">
                <a:solidFill>
                  <a:srgbClr val="0067A0"/>
                </a:solidFill>
                <a:latin typeface="Arial"/>
              </a:rPr>
              <a:t> 4</a:t>
            </a:r>
            <a:r>
              <a:rPr lang="ru-RU" dirty="0" smtClean="0">
                <a:solidFill>
                  <a:srgbClr val="0067A0"/>
                </a:solidFill>
                <a:latin typeface="Arial"/>
              </a:rPr>
              <a:t> лет</a:t>
            </a:r>
            <a:r>
              <a:rPr lang="en-US" dirty="0" smtClean="0">
                <a:solidFill>
                  <a:srgbClr val="0067A0"/>
                </a:solidFill>
                <a:latin typeface="Arial"/>
              </a:rPr>
              <a:t>, </a:t>
            </a:r>
            <a:r>
              <a:rPr lang="ru-RU" dirty="0" smtClean="0">
                <a:solidFill>
                  <a:srgbClr val="0067A0"/>
                </a:solidFill>
                <a:latin typeface="Arial"/>
              </a:rPr>
              <a:t>которых наблюдали от диагноза до возраста 6 лет</a:t>
            </a:r>
            <a:r>
              <a:rPr lang="en-US" dirty="0" smtClean="0">
                <a:solidFill>
                  <a:srgbClr val="0067A0"/>
                </a:solidFill>
                <a:latin typeface="Arial"/>
              </a:rPr>
              <a:t>:</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err="1" smtClean="0">
                <a:solidFill>
                  <a:srgbClr val="0067A0"/>
                </a:solidFill>
                <a:latin typeface="Arial"/>
              </a:rPr>
              <a:t>Низкофункциональная</a:t>
            </a:r>
            <a:r>
              <a:rPr lang="ru-RU" dirty="0" smtClean="0">
                <a:solidFill>
                  <a:srgbClr val="0067A0"/>
                </a:solidFill>
                <a:latin typeface="Arial"/>
              </a:rPr>
              <a:t> и ухудшающаяся траектория </a:t>
            </a:r>
            <a:r>
              <a:rPr lang="en-US" dirty="0" smtClean="0">
                <a:solidFill>
                  <a:srgbClr val="0067A0"/>
                </a:solidFill>
                <a:latin typeface="Arial"/>
              </a:rPr>
              <a:t>(29.2</a:t>
            </a:r>
            <a:r>
              <a:rPr lang="en-US" dirty="0">
                <a:solidFill>
                  <a:srgbClr val="0067A0"/>
                </a:solidFill>
                <a:latin typeface="Arial"/>
              </a:rPr>
              <a:t>%)</a:t>
            </a: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Умеренно функциональная и стабильная траектория </a:t>
            </a:r>
            <a:r>
              <a:rPr lang="en-US" dirty="0" smtClean="0">
                <a:solidFill>
                  <a:srgbClr val="0067A0"/>
                </a:solidFill>
                <a:latin typeface="Arial"/>
              </a:rPr>
              <a:t> </a:t>
            </a:r>
            <a:r>
              <a:rPr lang="en-US" dirty="0">
                <a:solidFill>
                  <a:srgbClr val="0067A0"/>
                </a:solidFill>
                <a:latin typeface="Arial"/>
              </a:rPr>
              <a:t>(49.9%)</a:t>
            </a:r>
          </a:p>
          <a:p>
            <a:pPr marL="228600" lvl="0" indent="-228600" defTabSz="914400">
              <a:spcBef>
                <a:spcPts val="600"/>
              </a:spcBef>
              <a:spcAft>
                <a:spcPts val="300"/>
              </a:spcAft>
              <a:buClr>
                <a:srgbClr val="0067A0"/>
              </a:buClr>
              <a:buSzPct val="80000"/>
              <a:buFont typeface="Wingdings" charset="2"/>
              <a:buChar char="u"/>
            </a:pPr>
            <a:r>
              <a:rPr lang="ru-RU" dirty="0" err="1" smtClean="0">
                <a:solidFill>
                  <a:srgbClr val="0067A0"/>
                </a:solidFill>
                <a:latin typeface="Arial"/>
              </a:rPr>
              <a:t>Высокофункциональная</a:t>
            </a:r>
            <a:r>
              <a:rPr lang="ru-RU" dirty="0" smtClean="0">
                <a:solidFill>
                  <a:srgbClr val="0067A0"/>
                </a:solidFill>
                <a:latin typeface="Arial"/>
              </a:rPr>
              <a:t> и улучшающаяся траектория </a:t>
            </a:r>
            <a:r>
              <a:rPr lang="en-US" dirty="0" smtClean="0">
                <a:solidFill>
                  <a:srgbClr val="0067A0"/>
                </a:solidFill>
                <a:latin typeface="Arial"/>
              </a:rPr>
              <a:t>(</a:t>
            </a:r>
            <a:r>
              <a:rPr lang="en-US" dirty="0">
                <a:solidFill>
                  <a:srgbClr val="0067A0"/>
                </a:solidFill>
                <a:latin typeface="Arial"/>
              </a:rPr>
              <a:t>20.9%)</a:t>
            </a: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Возраст диагноза и принадлежность к группе зависели от пола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Адаптивная траектория зависела от языковых и когнитивных навыков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endParaRPr lang="en-US" dirty="0">
              <a:solidFill>
                <a:srgbClr val="0067A0"/>
              </a:solidFill>
              <a:latin typeface="Arial"/>
            </a:endParaRPr>
          </a:p>
          <a:p>
            <a:pPr marL="0" lvl="0" indent="0" defTabSz="914400">
              <a:spcBef>
                <a:spcPts val="600"/>
              </a:spcBef>
              <a:spcAft>
                <a:spcPts val="300"/>
              </a:spcAft>
              <a:buClr>
                <a:srgbClr val="0067A0"/>
              </a:buClr>
              <a:buSzPct val="80000"/>
              <a:buNone/>
            </a:pPr>
            <a:r>
              <a:rPr lang="en-US" sz="1400" i="1" dirty="0" err="1">
                <a:solidFill>
                  <a:srgbClr val="0067A0"/>
                </a:solidFill>
                <a:latin typeface="Arial"/>
              </a:rPr>
              <a:t>Szatmari</a:t>
            </a:r>
            <a:r>
              <a:rPr lang="en-US" sz="1400" i="1" dirty="0">
                <a:solidFill>
                  <a:srgbClr val="0067A0"/>
                </a:solidFill>
                <a:latin typeface="Arial"/>
              </a:rPr>
              <a:t> and cols. JAMA Psychiatry, 2015</a:t>
            </a:r>
          </a:p>
          <a:p>
            <a:pPr marL="0" indent="0">
              <a:buNone/>
            </a:pPr>
            <a:endParaRPr lang="en-US" dirty="0"/>
          </a:p>
          <a:p>
            <a:endParaRPr lang="en-US" dirty="0"/>
          </a:p>
        </p:txBody>
      </p:sp>
    </p:spTree>
    <p:extLst>
      <p:ext uri="{BB962C8B-B14F-4D97-AF65-F5344CB8AC3E}">
        <p14:creationId xmlns:p14="http://schemas.microsoft.com/office/powerpoint/2010/main" val="2843428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solidFill>
                  <a:srgbClr val="0071B2"/>
                </a:solidFill>
                <a:latin typeface="Arial" panose="020B0604020202020204" pitchFamily="34" charset="0"/>
                <a:cs typeface="Arial" panose="020B0604020202020204" pitchFamily="34" charset="0"/>
              </a:rPr>
              <a:t>Возможные траектории</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199" y="1600200"/>
            <a:ext cx="8094617" cy="4525963"/>
          </a:xfrm>
        </p:spPr>
        <p:txBody>
          <a:bodyPr>
            <a:normAutofit fontScale="92500"/>
          </a:bodyPr>
          <a:lstStyle/>
          <a:p>
            <a:pPr marL="228600" lvl="0" indent="-228600" defTabSz="914400">
              <a:spcBef>
                <a:spcPts val="600"/>
              </a:spcBef>
              <a:spcAft>
                <a:spcPts val="300"/>
              </a:spcAft>
              <a:buClr>
                <a:srgbClr val="0067A0"/>
              </a:buClr>
              <a:buSzPct val="80000"/>
              <a:buFont typeface="Wingdings" charset="2"/>
              <a:buChar char="u"/>
            </a:pPr>
            <a:r>
              <a:rPr lang="ru-RU" sz="2000" dirty="0" smtClean="0">
                <a:solidFill>
                  <a:srgbClr val="0067A0"/>
                </a:solidFill>
                <a:latin typeface="Arial"/>
              </a:rPr>
              <a:t>Похожие исследование также показали, что подавляющее большинство детей с РАС имеют умеренные или тяжелые симптомы и стабильную траекторию </a:t>
            </a:r>
          </a:p>
          <a:p>
            <a:pPr marL="228600" lvl="0" indent="-228600" defTabSz="914400">
              <a:spcBef>
                <a:spcPts val="600"/>
              </a:spcBef>
              <a:spcAft>
                <a:spcPts val="300"/>
              </a:spcAft>
              <a:buClr>
                <a:srgbClr val="0067A0"/>
              </a:buClr>
              <a:buSzPct val="80000"/>
              <a:buFont typeface="Wingdings" charset="2"/>
              <a:buChar char="u"/>
            </a:pPr>
            <a:r>
              <a:rPr lang="ru-RU" sz="2000" dirty="0" smtClean="0">
                <a:solidFill>
                  <a:srgbClr val="0067A0"/>
                </a:solidFill>
                <a:latin typeface="Arial"/>
              </a:rPr>
              <a:t>Траектория не связана с полом, расой/национальностью, уровнем образования матери, ранней потерей языка или возрастом </a:t>
            </a:r>
            <a:endParaRPr lang="en-US" sz="20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2000" dirty="0" smtClean="0">
                <a:solidFill>
                  <a:srgbClr val="0067A0"/>
                </a:solidFill>
                <a:latin typeface="Arial"/>
              </a:rPr>
              <a:t>Невербальная задержка развития и бытовые навыки сохраняются независимо от траектории и по ним нельзя предсказать траекторию </a:t>
            </a:r>
            <a:endParaRPr lang="en-US" sz="20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2000" dirty="0" smtClean="0">
                <a:solidFill>
                  <a:srgbClr val="0067A0"/>
                </a:solidFill>
                <a:latin typeface="Arial"/>
              </a:rPr>
              <a:t>Задержки рецептивного и экспрессивного языка схожи в самом начале, но развитие в этих областях очень сильно различается по траекториям</a:t>
            </a:r>
            <a:endParaRPr lang="en-US" sz="2000" dirty="0">
              <a:solidFill>
                <a:srgbClr val="0067A0"/>
              </a:solidFill>
              <a:latin typeface="Arial"/>
            </a:endParaRPr>
          </a:p>
          <a:p>
            <a:pPr marL="0" lvl="0" indent="0" defTabSz="914400">
              <a:spcBef>
                <a:spcPts val="600"/>
              </a:spcBef>
              <a:spcAft>
                <a:spcPts val="300"/>
              </a:spcAft>
              <a:buClr>
                <a:srgbClr val="0067A0"/>
              </a:buClr>
              <a:buSzPct val="80000"/>
              <a:buNone/>
            </a:pPr>
            <a:endParaRPr lang="en-US" sz="2000" dirty="0">
              <a:solidFill>
                <a:srgbClr val="0067A0"/>
              </a:solidFill>
              <a:latin typeface="Arial"/>
            </a:endParaRPr>
          </a:p>
          <a:p>
            <a:pPr marL="0" lvl="0" indent="0" defTabSz="914400">
              <a:spcBef>
                <a:spcPts val="600"/>
              </a:spcBef>
              <a:spcAft>
                <a:spcPts val="300"/>
              </a:spcAft>
              <a:buClr>
                <a:srgbClr val="0067A0"/>
              </a:buClr>
              <a:buSzPct val="80000"/>
              <a:buNone/>
            </a:pPr>
            <a:r>
              <a:rPr lang="en-US" sz="1200" i="1" dirty="0" err="1">
                <a:solidFill>
                  <a:srgbClr val="0067A0"/>
                </a:solidFill>
                <a:latin typeface="Arial"/>
              </a:rPr>
              <a:t>Venker</a:t>
            </a:r>
            <a:r>
              <a:rPr lang="en-US" sz="1200" i="1" dirty="0">
                <a:solidFill>
                  <a:srgbClr val="0067A0"/>
                </a:solidFill>
                <a:latin typeface="Arial"/>
              </a:rPr>
              <a:t> and cols, J Autism Dev </a:t>
            </a:r>
            <a:r>
              <a:rPr lang="en-US" sz="1200" i="1" dirty="0" err="1">
                <a:solidFill>
                  <a:srgbClr val="0067A0"/>
                </a:solidFill>
                <a:latin typeface="Arial"/>
              </a:rPr>
              <a:t>Disord</a:t>
            </a:r>
            <a:r>
              <a:rPr lang="en-US" sz="1200" i="1" dirty="0">
                <a:solidFill>
                  <a:srgbClr val="0067A0"/>
                </a:solidFill>
                <a:latin typeface="Arial"/>
              </a:rPr>
              <a:t>, 2014</a:t>
            </a:r>
          </a:p>
          <a:p>
            <a:pPr marL="0" lvl="0" indent="0" defTabSz="914400">
              <a:spcBef>
                <a:spcPts val="600"/>
              </a:spcBef>
              <a:spcAft>
                <a:spcPts val="300"/>
              </a:spcAft>
              <a:buClr>
                <a:srgbClr val="0067A0"/>
              </a:buClr>
              <a:buSzPct val="80000"/>
              <a:buNone/>
            </a:pPr>
            <a:r>
              <a:rPr lang="en-US" sz="1200" i="1" dirty="0">
                <a:solidFill>
                  <a:srgbClr val="0067A0"/>
                </a:solidFill>
                <a:latin typeface="Arial"/>
              </a:rPr>
              <a:t>Lord and cols, J consult </a:t>
            </a:r>
            <a:r>
              <a:rPr lang="en-US" sz="1200" i="1" dirty="0" err="1">
                <a:solidFill>
                  <a:srgbClr val="0067A0"/>
                </a:solidFill>
                <a:latin typeface="Arial"/>
              </a:rPr>
              <a:t>Clin</a:t>
            </a:r>
            <a:r>
              <a:rPr lang="en-US" sz="1200" i="1" dirty="0">
                <a:solidFill>
                  <a:srgbClr val="0067A0"/>
                </a:solidFill>
                <a:latin typeface="Arial"/>
              </a:rPr>
              <a:t> </a:t>
            </a:r>
            <a:r>
              <a:rPr lang="en-US" sz="1200" i="1" dirty="0" err="1">
                <a:solidFill>
                  <a:srgbClr val="0067A0"/>
                </a:solidFill>
                <a:latin typeface="Arial"/>
              </a:rPr>
              <a:t>Psychol</a:t>
            </a:r>
            <a:r>
              <a:rPr lang="en-US" sz="1200" i="1" dirty="0">
                <a:solidFill>
                  <a:srgbClr val="0067A0"/>
                </a:solidFill>
                <a:latin typeface="Arial"/>
              </a:rPr>
              <a:t>, 2012</a:t>
            </a:r>
          </a:p>
        </p:txBody>
      </p:sp>
    </p:spTree>
    <p:extLst>
      <p:ext uri="{BB962C8B-B14F-4D97-AF65-F5344CB8AC3E}">
        <p14:creationId xmlns:p14="http://schemas.microsoft.com/office/powerpoint/2010/main" val="8398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p:txBody>
          <a:bodyPr rIns="39688">
            <a:normAutofit/>
          </a:bodyPr>
          <a:lstStyle/>
          <a:p>
            <a:r>
              <a:rPr lang="ru-RU" sz="3600" dirty="0" smtClean="0">
                <a:solidFill>
                  <a:srgbClr val="0071B2"/>
                </a:solidFill>
                <a:latin typeface="Arial" panose="020B0604020202020204" pitchFamily="34" charset="0"/>
                <a:ea typeface="Chalkboard Bold"/>
                <a:cs typeface="Arial" panose="020B0604020202020204" pitchFamily="34" charset="0"/>
              </a:rPr>
              <a:t>Лечение РАС</a:t>
            </a:r>
            <a:endParaRPr lang="en-US" sz="3600" dirty="0">
              <a:solidFill>
                <a:srgbClr val="0071B2"/>
              </a:solidFill>
              <a:latin typeface="Arial" panose="020B0604020202020204" pitchFamily="34" charset="0"/>
              <a:cs typeface="Arial" panose="020B0604020202020204" pitchFamily="34" charset="0"/>
            </a:endParaRPr>
          </a:p>
        </p:txBody>
      </p:sp>
      <p:sp>
        <p:nvSpPr>
          <p:cNvPr id="24578" name="Rectangle 2"/>
          <p:cNvSpPr>
            <a:spLocks noGrp="1" noChangeArrowheads="1"/>
          </p:cNvSpPr>
          <p:nvPr>
            <p:ph idx="1"/>
          </p:nvPr>
        </p:nvSpPr>
        <p:spPr>
          <a:xfrm>
            <a:off x="1259299" y="1377534"/>
            <a:ext cx="7641389" cy="5043905"/>
          </a:xfrm>
          <a:extLst/>
        </p:spPr>
        <p:txBody>
          <a:bodyPr rIns="39688">
            <a:normAutofit/>
          </a:bodyPr>
          <a:lstStyle/>
          <a:p>
            <a:pPr marL="39688" lvl="0" indent="0" defTabSz="914400">
              <a:lnSpc>
                <a:spcPct val="90000"/>
              </a:lnSpc>
              <a:spcBef>
                <a:spcPts val="600"/>
              </a:spcBef>
              <a:spcAft>
                <a:spcPts val="600"/>
              </a:spcAft>
              <a:buClr>
                <a:srgbClr val="0067A0"/>
              </a:buClr>
              <a:buSzPct val="80000"/>
              <a:buNone/>
            </a:pPr>
            <a:r>
              <a:rPr lang="ru-RU" sz="1700" dirty="0" smtClean="0">
                <a:solidFill>
                  <a:srgbClr val="0071B2"/>
                </a:solidFill>
                <a:latin typeface="Arial"/>
              </a:rPr>
              <a:t>Поскольку нельзя вылечить РАС, лечение направлено на развитие в слабых областях и предоставление поддержки родителям </a:t>
            </a:r>
          </a:p>
          <a:p>
            <a:pPr marL="39688" lvl="0" indent="0" defTabSz="914400">
              <a:lnSpc>
                <a:spcPct val="90000"/>
              </a:lnSpc>
              <a:spcBef>
                <a:spcPts val="600"/>
              </a:spcBef>
              <a:spcAft>
                <a:spcPts val="600"/>
              </a:spcAft>
              <a:buClr>
                <a:srgbClr val="0067A0"/>
              </a:buClr>
              <a:buSzPct val="80000"/>
              <a:buNone/>
            </a:pPr>
            <a:r>
              <a:rPr lang="ru-RU" sz="1700" dirty="0" smtClean="0">
                <a:solidFill>
                  <a:srgbClr val="0071B2"/>
                </a:solidFill>
                <a:latin typeface="Arial"/>
              </a:rPr>
              <a:t>Может включать</a:t>
            </a:r>
            <a:r>
              <a:rPr lang="en-US" sz="1700" dirty="0" smtClean="0">
                <a:solidFill>
                  <a:srgbClr val="0071B2"/>
                </a:solidFill>
                <a:latin typeface="Arial"/>
              </a:rPr>
              <a:t>:</a:t>
            </a:r>
            <a:endParaRPr lang="en-US" sz="1700" dirty="0">
              <a:solidFill>
                <a:srgbClr val="0071B2"/>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Развитие социальных навыков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err="1" smtClean="0">
                <a:solidFill>
                  <a:schemeClr val="bg1">
                    <a:lumMod val="50000"/>
                  </a:schemeClr>
                </a:solidFill>
                <a:latin typeface="Arial"/>
              </a:rPr>
              <a:t>Эрготерапию</a:t>
            </a:r>
            <a:r>
              <a:rPr lang="ru-RU" sz="1700" dirty="0" smtClean="0">
                <a:solidFill>
                  <a:schemeClr val="bg1">
                    <a:lumMod val="50000"/>
                  </a:schemeClr>
                </a:solidFill>
                <a:latin typeface="Arial"/>
              </a:rPr>
              <a:t>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Физическую терапию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Логопедию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Образовательное вмешательство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Поддержку и образование родителей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Обучение родителей навыкам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Услуги «передышки» для родителей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Управление поведением </a:t>
            </a:r>
            <a:endParaRPr lang="en-US" sz="1700" dirty="0">
              <a:solidFill>
                <a:schemeClr val="bg1">
                  <a:lumMod val="50000"/>
                </a:schemeClr>
              </a:solidFill>
              <a:latin typeface="Arial"/>
            </a:endParaRP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Лекарственные препараты </a:t>
            </a:r>
          </a:p>
          <a:p>
            <a:pPr marL="725488" lvl="1" indent="-228600" defTabSz="914400">
              <a:lnSpc>
                <a:spcPct val="90000"/>
              </a:lnSpc>
              <a:spcBef>
                <a:spcPts val="300"/>
              </a:spcBef>
              <a:spcAft>
                <a:spcPts val="600"/>
              </a:spcAft>
              <a:buClr>
                <a:srgbClr val="0067A0"/>
              </a:buClr>
              <a:buSzPct val="80000"/>
              <a:buFont typeface="Arial" panose="020B0604020202020204" pitchFamily="34" charset="0"/>
              <a:buChar char="►"/>
            </a:pPr>
            <a:r>
              <a:rPr lang="ru-RU" sz="1700" dirty="0" smtClean="0">
                <a:solidFill>
                  <a:schemeClr val="bg1">
                    <a:lumMod val="50000"/>
                  </a:schemeClr>
                </a:solidFill>
                <a:latin typeface="Arial"/>
              </a:rPr>
              <a:t>Медицинское и неврологическое вмешательство </a:t>
            </a:r>
            <a:endParaRPr lang="en-US" sz="1700" dirty="0">
              <a:solidFill>
                <a:schemeClr val="bg1">
                  <a:lumMod val="50000"/>
                </a:schemeClr>
              </a:solidFill>
              <a:latin typeface="Arial"/>
            </a:endParaRPr>
          </a:p>
          <a:p>
            <a:pPr marL="39688" indent="0" algn="ctr">
              <a:lnSpc>
                <a:spcPct val="80000"/>
              </a:lnSpc>
              <a:buFont typeface="Arial" charset="0"/>
              <a:buNone/>
            </a:pPr>
            <a:endParaRPr lang="en-US" sz="1800" dirty="0">
              <a:solidFill>
                <a:srgbClr val="000000"/>
              </a:solidFill>
            </a:endParaRPr>
          </a:p>
        </p:txBody>
      </p:sp>
    </p:spTree>
    <p:extLst>
      <p:ext uri="{BB962C8B-B14F-4D97-AF65-F5344CB8AC3E}">
        <p14:creationId xmlns:p14="http://schemas.microsoft.com/office/powerpoint/2010/main" val="113119063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7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7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7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57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57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578">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57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uiExpand="1" build="p" bldLvl="5"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normAutofit/>
          </a:bodyPr>
          <a:lstStyle/>
          <a:p>
            <a:r>
              <a:rPr lang="ru-RU" sz="3600" dirty="0" smtClean="0">
                <a:solidFill>
                  <a:srgbClr val="0071B2"/>
                </a:solidFill>
                <a:latin typeface="Arial" panose="020B0604020202020204" pitchFamily="34" charset="0"/>
                <a:ea typeface="MS PGothic" pitchFamily="34" charset="-128"/>
                <a:cs typeface="Arial" panose="020B0604020202020204" pitchFamily="34" charset="0"/>
              </a:rPr>
              <a:t>Ребенок с РАС в контексте </a:t>
            </a:r>
            <a:endParaRPr lang="en-US" sz="3600" dirty="0">
              <a:solidFill>
                <a:srgbClr val="0071B2"/>
              </a:solidFill>
              <a:latin typeface="Arial" panose="020B0604020202020204" pitchFamily="34" charset="0"/>
              <a:ea typeface="MS PGothic" pitchFamily="34" charset="-128"/>
              <a:cs typeface="Arial" panose="020B0604020202020204" pitchFamily="34" charset="0"/>
            </a:endParaRPr>
          </a:p>
        </p:txBody>
      </p:sp>
      <p:sp>
        <p:nvSpPr>
          <p:cNvPr id="57346" name="TextBox 4"/>
          <p:cNvSpPr txBox="1">
            <a:spLocks noChangeArrowheads="1"/>
          </p:cNvSpPr>
          <p:nvPr/>
        </p:nvSpPr>
        <p:spPr bwMode="auto">
          <a:xfrm>
            <a:off x="6302501" y="1178459"/>
            <a:ext cx="2384299" cy="4524315"/>
          </a:xfrm>
          <a:prstGeom prst="rect">
            <a:avLst/>
          </a:prstGeom>
          <a:noFill/>
          <a:ln w="9525">
            <a:noFill/>
            <a:miter lim="800000"/>
            <a:headEnd/>
            <a:tailEnd/>
          </a:ln>
        </p:spPr>
        <p:txBody>
          <a:bodyPr wrap="square">
            <a:spAutoFit/>
          </a:bodyPr>
          <a:lstStyle/>
          <a:p>
            <a:r>
              <a:rPr lang="ru-RU" sz="2400" dirty="0" smtClean="0">
                <a:solidFill>
                  <a:srgbClr val="0071B2"/>
                </a:solidFill>
                <a:latin typeface="Calibri" pitchFamily="34" charset="0"/>
              </a:rPr>
              <a:t>Эффективная команда помощи включает представителей каждого контекста и адаптирует цели лечения применительно к каждому контексту </a:t>
            </a:r>
            <a:endParaRPr lang="en-US" sz="2400" dirty="0">
              <a:solidFill>
                <a:srgbClr val="0071B2"/>
              </a:solidFill>
              <a:latin typeface="Calibri" pitchFamily="34" charset="0"/>
            </a:endParaRPr>
          </a:p>
        </p:txBody>
      </p:sp>
      <p:grpSp>
        <p:nvGrpSpPr>
          <p:cNvPr id="57347" name="Group 11"/>
          <p:cNvGrpSpPr>
            <a:grpSpLocks/>
          </p:cNvGrpSpPr>
          <p:nvPr/>
        </p:nvGrpSpPr>
        <p:grpSpPr bwMode="auto">
          <a:xfrm>
            <a:off x="844550" y="1524000"/>
            <a:ext cx="5345113" cy="4343400"/>
            <a:chOff x="-240" y="912"/>
            <a:chExt cx="3648" cy="2736"/>
          </a:xfrm>
        </p:grpSpPr>
        <p:sp>
          <p:nvSpPr>
            <p:cNvPr id="57348" name="Oval 8"/>
            <p:cNvSpPr>
              <a:spLocks noChangeArrowheads="1"/>
            </p:cNvSpPr>
            <p:nvPr/>
          </p:nvSpPr>
          <p:spPr bwMode="auto">
            <a:xfrm>
              <a:off x="-240" y="912"/>
              <a:ext cx="2304" cy="2112"/>
            </a:xfrm>
            <a:prstGeom prst="ellipse">
              <a:avLst/>
            </a:prstGeom>
            <a:solidFill>
              <a:srgbClr val="0071B2">
                <a:alpha val="70195"/>
              </a:srgbClr>
            </a:solidFill>
            <a:ln w="9525">
              <a:solidFill>
                <a:schemeClr val="bg1"/>
              </a:solidFill>
              <a:round/>
              <a:headEnd/>
              <a:tailEnd/>
            </a:ln>
          </p:spPr>
          <p:txBody>
            <a:bodyPr wrap="none" anchor="ctr"/>
            <a:lstStyle/>
            <a:p>
              <a:pPr defTabSz="914400"/>
              <a:r>
                <a:rPr lang="ru-RU" sz="1400" b="1" dirty="0" smtClean="0">
                  <a:solidFill>
                    <a:srgbClr val="333333"/>
                  </a:solidFill>
                  <a:latin typeface="Calibri" pitchFamily="34" charset="0"/>
                </a:rPr>
                <a:t>Сообщество и культура</a:t>
              </a:r>
              <a:endParaRPr lang="en-US" sz="1400" b="1" dirty="0">
                <a:solidFill>
                  <a:srgbClr val="333333"/>
                </a:solidFill>
                <a:latin typeface="Calibri" pitchFamily="34" charset="0"/>
              </a:endParaRPr>
            </a:p>
            <a:p>
              <a:pPr defTabSz="914400"/>
              <a:endParaRPr lang="en-US" sz="1400" b="1" dirty="0">
                <a:solidFill>
                  <a:srgbClr val="333333"/>
                </a:solidFill>
                <a:latin typeface="Calibri" pitchFamily="34" charset="0"/>
              </a:endParaRPr>
            </a:p>
            <a:p>
              <a:pPr defTabSz="914400"/>
              <a:endParaRPr lang="en-US" sz="1400" b="1" dirty="0">
                <a:solidFill>
                  <a:srgbClr val="333333"/>
                </a:solidFill>
                <a:latin typeface="Calibri" pitchFamily="34" charset="0"/>
              </a:endParaRPr>
            </a:p>
            <a:p>
              <a:pPr defTabSz="914400"/>
              <a:endParaRPr lang="en-US" sz="1400" b="1" dirty="0">
                <a:solidFill>
                  <a:srgbClr val="333333"/>
                </a:solidFill>
                <a:latin typeface="Calibri" pitchFamily="34" charset="0"/>
              </a:endParaRPr>
            </a:p>
          </p:txBody>
        </p:sp>
        <p:sp>
          <p:nvSpPr>
            <p:cNvPr id="57349" name="Oval 9"/>
            <p:cNvSpPr>
              <a:spLocks noChangeArrowheads="1"/>
            </p:cNvSpPr>
            <p:nvPr/>
          </p:nvSpPr>
          <p:spPr bwMode="auto">
            <a:xfrm>
              <a:off x="1440" y="1488"/>
              <a:ext cx="1968" cy="1968"/>
            </a:xfrm>
            <a:prstGeom prst="ellipse">
              <a:avLst/>
            </a:prstGeom>
            <a:solidFill>
              <a:srgbClr val="929D9E">
                <a:alpha val="70195"/>
              </a:srgbClr>
            </a:solidFill>
            <a:ln w="9525">
              <a:solidFill>
                <a:schemeClr val="bg1"/>
              </a:solidFill>
              <a:round/>
              <a:headEnd/>
              <a:tailEnd/>
            </a:ln>
          </p:spPr>
          <p:txBody>
            <a:bodyPr wrap="none" anchor="ctr"/>
            <a:lstStyle/>
            <a:p>
              <a:pPr algn="r" defTabSz="914400"/>
              <a:r>
                <a:rPr lang="ru-RU" sz="1400" b="1" dirty="0" smtClean="0">
                  <a:solidFill>
                    <a:srgbClr val="333333"/>
                  </a:solidFill>
                  <a:latin typeface="Calibri" pitchFamily="34" charset="0"/>
                </a:rPr>
                <a:t>Сообщество и школа</a:t>
              </a:r>
              <a:endParaRPr lang="en-US" sz="1400" b="1" dirty="0">
                <a:solidFill>
                  <a:srgbClr val="333333"/>
                </a:solidFill>
                <a:latin typeface="Calibri" pitchFamily="34" charset="0"/>
              </a:endParaRPr>
            </a:p>
          </p:txBody>
        </p:sp>
        <p:sp>
          <p:nvSpPr>
            <p:cNvPr id="57350" name="Oval 7"/>
            <p:cNvSpPr>
              <a:spLocks noChangeArrowheads="1"/>
            </p:cNvSpPr>
            <p:nvPr/>
          </p:nvSpPr>
          <p:spPr bwMode="auto">
            <a:xfrm>
              <a:off x="144" y="2160"/>
              <a:ext cx="1536" cy="1488"/>
            </a:xfrm>
            <a:prstGeom prst="ellipse">
              <a:avLst/>
            </a:prstGeom>
            <a:solidFill>
              <a:srgbClr val="B5C000">
                <a:alpha val="70195"/>
              </a:srgbClr>
            </a:solidFill>
            <a:ln w="9525">
              <a:solidFill>
                <a:schemeClr val="bg1"/>
              </a:solidFill>
              <a:round/>
              <a:headEnd/>
              <a:tailEnd/>
            </a:ln>
          </p:spPr>
          <p:txBody>
            <a:bodyPr wrap="none" anchor="ctr"/>
            <a:lstStyle/>
            <a:p>
              <a:pPr algn="ctr" defTabSz="914400"/>
              <a:endParaRPr lang="en-US" sz="1400" b="1" dirty="0">
                <a:solidFill>
                  <a:srgbClr val="333333"/>
                </a:solidFill>
                <a:latin typeface="Calibri" pitchFamily="34" charset="0"/>
              </a:endParaRPr>
            </a:p>
            <a:p>
              <a:pPr algn="ctr" defTabSz="914400"/>
              <a:endParaRPr lang="en-US" sz="1400" b="1" dirty="0">
                <a:solidFill>
                  <a:srgbClr val="333333"/>
                </a:solidFill>
                <a:latin typeface="Calibri" pitchFamily="34" charset="0"/>
              </a:endParaRPr>
            </a:p>
            <a:p>
              <a:pPr algn="ctr" defTabSz="914400"/>
              <a:endParaRPr lang="en-US" sz="1400" b="1" dirty="0">
                <a:solidFill>
                  <a:srgbClr val="333333"/>
                </a:solidFill>
                <a:latin typeface="Calibri" pitchFamily="34" charset="0"/>
              </a:endParaRPr>
            </a:p>
            <a:p>
              <a:pPr algn="ctr" defTabSz="914400"/>
              <a:r>
                <a:rPr lang="ru-RU" sz="1400" b="1" dirty="0" smtClean="0">
                  <a:solidFill>
                    <a:srgbClr val="333333"/>
                  </a:solidFill>
                  <a:latin typeface="Calibri" pitchFamily="34" charset="0"/>
                </a:rPr>
                <a:t>Семья и культура</a:t>
              </a:r>
              <a:endParaRPr lang="en-US" sz="1400" b="1" dirty="0">
                <a:solidFill>
                  <a:srgbClr val="333333"/>
                </a:solidFill>
                <a:latin typeface="Calibri" pitchFamily="34" charset="0"/>
              </a:endParaRPr>
            </a:p>
          </p:txBody>
        </p:sp>
        <p:sp>
          <p:nvSpPr>
            <p:cNvPr id="57351" name="Oval 10"/>
            <p:cNvSpPr>
              <a:spLocks noChangeArrowheads="1"/>
            </p:cNvSpPr>
            <p:nvPr/>
          </p:nvSpPr>
          <p:spPr bwMode="auto">
            <a:xfrm>
              <a:off x="783" y="1896"/>
              <a:ext cx="1104" cy="1104"/>
            </a:xfrm>
            <a:prstGeom prst="ellipse">
              <a:avLst/>
            </a:prstGeom>
            <a:solidFill>
              <a:srgbClr val="00C4D9">
                <a:alpha val="70195"/>
              </a:srgbClr>
            </a:solidFill>
            <a:ln w="9525">
              <a:solidFill>
                <a:schemeClr val="bg1"/>
              </a:solidFill>
              <a:round/>
              <a:headEnd/>
              <a:tailEnd/>
            </a:ln>
          </p:spPr>
          <p:txBody>
            <a:bodyPr wrap="none" anchor="ctr"/>
            <a:lstStyle/>
            <a:p>
              <a:pPr algn="ctr" defTabSz="914400"/>
              <a:r>
                <a:rPr lang="ru-RU" sz="1400" b="1" dirty="0" smtClean="0">
                  <a:solidFill>
                    <a:srgbClr val="333333"/>
                  </a:solidFill>
                  <a:latin typeface="Calibri" pitchFamily="34" charset="0"/>
                </a:rPr>
                <a:t>Ребенок</a:t>
              </a:r>
              <a:endParaRPr lang="en-US" sz="1400" b="1" dirty="0">
                <a:solidFill>
                  <a:srgbClr val="333333"/>
                </a:solidFill>
                <a:latin typeface="Calibri" pitchFamily="34" charset="0"/>
              </a:endParaRPr>
            </a:p>
          </p:txBody>
        </p:sp>
      </p:grpSp>
    </p:spTree>
    <p:extLst>
      <p:ext uri="{BB962C8B-B14F-4D97-AF65-F5344CB8AC3E}">
        <p14:creationId xmlns:p14="http://schemas.microsoft.com/office/powerpoint/2010/main" val="27243289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idx="4294967295"/>
          </p:nvPr>
        </p:nvSpPr>
        <p:spPr>
          <a:xfrm>
            <a:off x="301625" y="211138"/>
            <a:ext cx="8534400" cy="758825"/>
          </a:xfrm>
        </p:spPr>
        <p:txBody>
          <a:bodyPr>
            <a:normAutofit/>
          </a:bodyPr>
          <a:lstStyle/>
          <a:p>
            <a:r>
              <a:rPr lang="ru-RU" sz="3600" dirty="0" smtClean="0">
                <a:solidFill>
                  <a:srgbClr val="0071B2"/>
                </a:solidFill>
                <a:latin typeface="Arial" panose="020B0604020202020204" pitchFamily="34" charset="0"/>
                <a:ea typeface="MS PGothic" pitchFamily="34" charset="-128"/>
                <a:cs typeface="Arial" panose="020B0604020202020204" pitchFamily="34" charset="0"/>
              </a:rPr>
              <a:t>Раннее вмешательство</a:t>
            </a:r>
            <a:endParaRPr lang="en-US" sz="3600" dirty="0">
              <a:solidFill>
                <a:srgbClr val="0071B2"/>
              </a:solidFill>
              <a:latin typeface="Arial" panose="020B0604020202020204" pitchFamily="34" charset="0"/>
              <a:ea typeface="MS PGothic" pitchFamily="34" charset="-128"/>
              <a:cs typeface="Arial" panose="020B0604020202020204" pitchFamily="34" charset="0"/>
            </a:endParaRPr>
          </a:p>
        </p:txBody>
      </p:sp>
      <p:sp>
        <p:nvSpPr>
          <p:cNvPr id="43010" name="Rectangle 3"/>
          <p:cNvSpPr>
            <a:spLocks noGrp="1"/>
          </p:cNvSpPr>
          <p:nvPr>
            <p:ph type="body" idx="4294967295"/>
          </p:nvPr>
        </p:nvSpPr>
        <p:spPr>
          <a:xfrm>
            <a:off x="301625" y="1524000"/>
            <a:ext cx="8534400" cy="4598988"/>
          </a:xfrm>
          <a:extLst/>
        </p:spPr>
        <p:txBody>
          <a:bodyPr>
            <a:normAutofit/>
          </a:bodyPr>
          <a:lstStyle/>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ea typeface="MS PGothic" pitchFamily="34" charset="-128"/>
              </a:rPr>
              <a:t>Акцент на раннее вмешательство </a:t>
            </a:r>
            <a:endParaRPr lang="en-US" dirty="0">
              <a:solidFill>
                <a:srgbClr val="0067A0"/>
              </a:solidFill>
              <a:latin typeface="Arial"/>
              <a:ea typeface="MS PGothic" pitchFamily="34" charset="-128"/>
            </a:endParaRPr>
          </a:p>
          <a:p>
            <a:pPr marL="228600" lvl="0" indent="-228600" defTabSz="914400">
              <a:lnSpc>
                <a:spcPct val="90000"/>
              </a:lnSpc>
              <a:spcBef>
                <a:spcPts val="600"/>
              </a:spcBef>
              <a:spcAft>
                <a:spcPts val="300"/>
              </a:spcAft>
              <a:buClr>
                <a:srgbClr val="0067A0"/>
              </a:buClr>
              <a:buSzPct val="80000"/>
              <a:buFont typeface="Wingdings" charset="2"/>
              <a:buChar char="u"/>
            </a:pPr>
            <a:endParaRPr lang="en-US" dirty="0">
              <a:solidFill>
                <a:srgbClr val="0067A0"/>
              </a:solidFill>
              <a:latin typeface="Arial"/>
              <a:ea typeface="MS PGothic" pitchFamily="34" charset="-128"/>
            </a:endParaRPr>
          </a:p>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ea typeface="MS PGothic" pitchFamily="34" charset="-128"/>
              </a:rPr>
              <a:t>Вмешательство – </a:t>
            </a:r>
            <a:r>
              <a:rPr lang="ru-RU" u="sng" dirty="0" smtClean="0">
                <a:solidFill>
                  <a:srgbClr val="0067A0"/>
                </a:solidFill>
                <a:latin typeface="Arial"/>
                <a:ea typeface="MS PGothic" pitchFamily="34" charset="-128"/>
              </a:rPr>
              <a:t>это интенсивная и поведенческая терапия</a:t>
            </a:r>
            <a:endParaRPr lang="en-US" dirty="0">
              <a:solidFill>
                <a:srgbClr val="0067A0"/>
              </a:solidFill>
              <a:latin typeface="Arial"/>
              <a:ea typeface="MS PGothic" pitchFamily="34" charset="-128"/>
            </a:endParaRPr>
          </a:p>
          <a:p>
            <a:pPr marL="685800" lvl="1" indent="-228600" defTabSz="914400">
              <a:lnSpc>
                <a:spcPct val="90000"/>
              </a:lnSpc>
              <a:spcBef>
                <a:spcPts val="300"/>
              </a:spcBef>
              <a:buClr>
                <a:srgbClr val="0067A0"/>
              </a:buClr>
              <a:buSzPct val="80000"/>
              <a:buFont typeface="Arial" panose="020B0604020202020204" pitchFamily="34" charset="0"/>
              <a:buChar char="►"/>
            </a:pPr>
            <a:r>
              <a:rPr lang="en-US" dirty="0">
                <a:solidFill>
                  <a:srgbClr val="FFFFFF">
                    <a:lumMod val="50000"/>
                  </a:srgbClr>
                </a:solidFill>
                <a:latin typeface="Arial"/>
                <a:ea typeface="MS PGothic" pitchFamily="34" charset="-128"/>
              </a:rPr>
              <a:t>20-40 </a:t>
            </a:r>
            <a:r>
              <a:rPr lang="ru-RU" dirty="0" smtClean="0">
                <a:solidFill>
                  <a:srgbClr val="FFFFFF">
                    <a:lumMod val="50000"/>
                  </a:srgbClr>
                </a:solidFill>
                <a:latin typeface="Arial"/>
                <a:ea typeface="MS PGothic" pitchFamily="34" charset="-128"/>
              </a:rPr>
              <a:t>часов в неделю </a:t>
            </a:r>
            <a:endParaRPr lang="en-US" dirty="0">
              <a:solidFill>
                <a:srgbClr val="FFFFFF">
                  <a:lumMod val="50000"/>
                </a:srgbClr>
              </a:solidFill>
              <a:latin typeface="Arial"/>
              <a:ea typeface="MS PGothic" pitchFamily="34" charset="-128"/>
            </a:endParaRPr>
          </a:p>
          <a:p>
            <a:pPr marL="685800" lvl="1" indent="-2286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ea typeface="MS PGothic" pitchFamily="34" charset="-128"/>
              </a:rPr>
              <a:t>Целый год </a:t>
            </a:r>
            <a:r>
              <a:rPr lang="en-US" dirty="0" smtClean="0">
                <a:solidFill>
                  <a:srgbClr val="FFFFFF">
                    <a:lumMod val="50000"/>
                  </a:srgbClr>
                </a:solidFill>
                <a:latin typeface="Arial"/>
                <a:ea typeface="MS PGothic" pitchFamily="34" charset="-128"/>
              </a:rPr>
              <a:t> </a:t>
            </a:r>
            <a:endParaRPr lang="en-US" dirty="0">
              <a:solidFill>
                <a:srgbClr val="FFFFFF">
                  <a:lumMod val="50000"/>
                </a:srgbClr>
              </a:solidFill>
              <a:latin typeface="Arial"/>
              <a:ea typeface="MS PGothic" pitchFamily="34" charset="-128"/>
            </a:endParaRPr>
          </a:p>
          <a:p>
            <a:pPr marL="685800" lvl="1" indent="-2286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ea typeface="MS PGothic" pitchFamily="34" charset="-128"/>
              </a:rPr>
              <a:t>Специализированные услуги </a:t>
            </a:r>
            <a:endParaRPr lang="en-US" dirty="0">
              <a:solidFill>
                <a:srgbClr val="FFFFFF">
                  <a:lumMod val="50000"/>
                </a:srgbClr>
              </a:solidFill>
              <a:latin typeface="Arial"/>
              <a:ea typeface="MS PGothic" pitchFamily="34" charset="-128"/>
            </a:endParaRPr>
          </a:p>
          <a:p>
            <a:pPr marL="685800" lvl="1" indent="-228600" defTabSz="914400">
              <a:lnSpc>
                <a:spcPct val="90000"/>
              </a:lnSpc>
              <a:spcBef>
                <a:spcPts val="300"/>
              </a:spcBef>
              <a:buClr>
                <a:srgbClr val="0067A0"/>
              </a:buClr>
              <a:buSzPct val="80000"/>
              <a:buFont typeface="Arial" panose="020B0604020202020204" pitchFamily="34" charset="0"/>
              <a:buChar char="►"/>
            </a:pPr>
            <a:endParaRPr lang="en-US" dirty="0">
              <a:solidFill>
                <a:srgbClr val="FFFFFF">
                  <a:lumMod val="50000"/>
                </a:srgbClr>
              </a:solidFill>
              <a:latin typeface="Arial"/>
              <a:ea typeface="MS PGothic" pitchFamily="34" charset="-128"/>
            </a:endParaRPr>
          </a:p>
          <a:p>
            <a:pPr marL="228600" lvl="0" indent="-228600" defTabSz="914400">
              <a:lnSpc>
                <a:spcPct val="90000"/>
              </a:lnSpc>
              <a:spcBef>
                <a:spcPts val="600"/>
              </a:spcBef>
              <a:spcAft>
                <a:spcPts val="300"/>
              </a:spcAft>
              <a:buClr>
                <a:srgbClr val="0067A0"/>
              </a:buClr>
              <a:buSzPct val="80000"/>
              <a:buFont typeface="Wingdings" charset="2"/>
              <a:buChar char="u"/>
            </a:pPr>
            <a:r>
              <a:rPr lang="ru-RU" dirty="0" smtClean="0">
                <a:solidFill>
                  <a:srgbClr val="0067A0"/>
                </a:solidFill>
                <a:latin typeface="Arial"/>
                <a:ea typeface="MS PGothic" pitchFamily="34" charset="-128"/>
              </a:rPr>
              <a:t>Активное вовлечение семей </a:t>
            </a:r>
            <a:endParaRPr lang="en-US" dirty="0">
              <a:solidFill>
                <a:srgbClr val="0067A0"/>
              </a:solidFill>
              <a:latin typeface="Arial"/>
              <a:ea typeface="MS PGothic" pitchFamily="34" charset="-128"/>
            </a:endParaRPr>
          </a:p>
          <a:p>
            <a:pPr marL="685800" lvl="1" indent="-228600" defTabSz="914400">
              <a:lnSpc>
                <a:spcPct val="90000"/>
              </a:lnSpc>
              <a:spcBef>
                <a:spcPts val="300"/>
              </a:spcBef>
              <a:buClr>
                <a:srgbClr val="0067A0"/>
              </a:buClr>
              <a:buSzPct val="80000"/>
              <a:buFont typeface="Arial" panose="020B0604020202020204" pitchFamily="34" charset="0"/>
              <a:buChar char="►"/>
            </a:pPr>
            <a:r>
              <a:rPr lang="ru-RU" dirty="0" smtClean="0">
                <a:solidFill>
                  <a:srgbClr val="FFFFFF">
                    <a:lumMod val="50000"/>
                  </a:srgbClr>
                </a:solidFill>
                <a:latin typeface="Arial"/>
                <a:ea typeface="MS PGothic" pitchFamily="34" charset="-128"/>
              </a:rPr>
              <a:t>Обучение конкретным навыкам </a:t>
            </a:r>
            <a:endParaRPr lang="en-US" dirty="0">
              <a:solidFill>
                <a:srgbClr val="FFFFFF">
                  <a:lumMod val="50000"/>
                </a:srgbClr>
              </a:solidFill>
              <a:latin typeface="Arial"/>
              <a:ea typeface="MS PGothic" pitchFamily="34" charset="-128"/>
            </a:endParaRPr>
          </a:p>
          <a:p>
            <a:pPr>
              <a:lnSpc>
                <a:spcPct val="90000"/>
              </a:lnSpc>
            </a:pPr>
            <a:endParaRPr lang="en-US" dirty="0">
              <a:latin typeface="Georgia" pitchFamily="18" charset="0"/>
              <a:ea typeface="MS PGothic" pitchFamily="34" charset="-128"/>
            </a:endParaRPr>
          </a:p>
        </p:txBody>
      </p:sp>
    </p:spTree>
    <p:extLst>
      <p:ext uri="{BB962C8B-B14F-4D97-AF65-F5344CB8AC3E}">
        <p14:creationId xmlns:p14="http://schemas.microsoft.com/office/powerpoint/2010/main" val="8325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lvl="0" indent="0" algn="ctr" defTabSz="914400">
              <a:spcBef>
                <a:spcPts val="600"/>
              </a:spcBef>
              <a:spcAft>
                <a:spcPts val="300"/>
              </a:spcAft>
              <a:buClr>
                <a:srgbClr val="0067A0"/>
              </a:buClr>
              <a:buSzPct val="80000"/>
              <a:buNone/>
            </a:pPr>
            <a:r>
              <a:rPr lang="ru-RU" sz="2000" dirty="0">
                <a:solidFill>
                  <a:srgbClr val="0067A0"/>
                </a:solidFill>
                <a:latin typeface="Arial"/>
              </a:rPr>
              <a:t>Сообщения о росте распространенности с 2000 года</a:t>
            </a:r>
          </a:p>
          <a:p>
            <a:pPr marL="0" lvl="0" indent="0" defTabSz="914400">
              <a:spcBef>
                <a:spcPts val="600"/>
              </a:spcBef>
              <a:spcAft>
                <a:spcPts val="300"/>
              </a:spcAft>
              <a:buClr>
                <a:srgbClr val="0067A0"/>
              </a:buClr>
              <a:buSzPct val="80000"/>
              <a:buNone/>
            </a:pPr>
            <a:endParaRPr lang="en-US" sz="2000" dirty="0" smtClean="0">
              <a:solidFill>
                <a:srgbClr val="0067A0"/>
              </a:solidFill>
              <a:latin typeface="Arial"/>
            </a:endParaRPr>
          </a:p>
          <a:p>
            <a:pPr marL="0" lvl="0" indent="0" defTabSz="914400">
              <a:spcBef>
                <a:spcPts val="600"/>
              </a:spcBef>
              <a:spcAft>
                <a:spcPts val="300"/>
              </a:spcAft>
              <a:buClr>
                <a:srgbClr val="0067A0"/>
              </a:buClr>
              <a:buSzPct val="80000"/>
              <a:buNone/>
            </a:pPr>
            <a:r>
              <a:rPr lang="ru-RU" sz="2000" dirty="0">
                <a:solidFill>
                  <a:srgbClr val="0067A0"/>
                </a:solidFill>
                <a:latin typeface="Arial"/>
              </a:rPr>
              <a:t>Более широкое определение</a:t>
            </a:r>
          </a:p>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Изменения в критериях Диагностического и статистического руководства по психическим болезням (DSM) с III до IV и до V версии, что могло способствовать росту </a:t>
            </a:r>
            <a:r>
              <a:rPr lang="ru-RU" sz="2000" dirty="0" smtClean="0">
                <a:solidFill>
                  <a:srgbClr val="0067A0"/>
                </a:solidFill>
                <a:latin typeface="Arial"/>
              </a:rPr>
              <a:t>распространенности</a:t>
            </a:r>
          </a:p>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Включение большего числа индивидов без сопутствующей интеллектуальной </a:t>
            </a:r>
            <a:r>
              <a:rPr lang="ru-RU" sz="2000" dirty="0" smtClean="0">
                <a:solidFill>
                  <a:srgbClr val="0067A0"/>
                </a:solidFill>
                <a:latin typeface="Arial"/>
              </a:rPr>
              <a:t>инвалидности</a:t>
            </a:r>
          </a:p>
          <a:p>
            <a:pPr marL="228600" lvl="0"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Недавнее исследование Центра по контролю заболеваемости и профилактики США (CDC) </a:t>
            </a:r>
            <a:r>
              <a:rPr lang="ru-RU" sz="2000" dirty="0" smtClean="0">
                <a:solidFill>
                  <a:srgbClr val="0067A0"/>
                </a:solidFill>
                <a:latin typeface="Arial"/>
              </a:rPr>
              <a:t>предполагает</a:t>
            </a:r>
            <a:r>
              <a:rPr lang="ru-RU" sz="2000" dirty="0">
                <a:solidFill>
                  <a:srgbClr val="0067A0"/>
                </a:solidFill>
                <a:latin typeface="Arial"/>
              </a:rPr>
              <a:t>, что у более чем </a:t>
            </a:r>
            <a:r>
              <a:rPr lang="ru-RU" sz="2000" dirty="0" smtClean="0">
                <a:solidFill>
                  <a:srgbClr val="0067A0"/>
                </a:solidFill>
                <a:latin typeface="Arial"/>
              </a:rPr>
              <a:t>70</a:t>
            </a:r>
            <a:r>
              <a:rPr lang="ru-RU" sz="2000" dirty="0">
                <a:solidFill>
                  <a:srgbClr val="0067A0"/>
                </a:solidFill>
                <a:latin typeface="Arial"/>
              </a:rPr>
              <a:t>% IQ &gt;70</a:t>
            </a:r>
          </a:p>
          <a:p>
            <a:pPr marL="0" indent="0" algn="ctr">
              <a:buFont typeface="Arial" charset="0"/>
              <a:buNone/>
            </a:pPr>
            <a:endParaRPr lang="en-US" dirty="0"/>
          </a:p>
          <a:p>
            <a:pPr marL="0" indent="0" algn="ctr">
              <a:buFont typeface="Arial" charset="0"/>
              <a:buNone/>
            </a:pPr>
            <a:endParaRPr lang="en-US" dirty="0"/>
          </a:p>
          <a:p>
            <a:pPr marL="0" indent="0" algn="ctr">
              <a:buFont typeface="Arial" charset="0"/>
              <a:buNone/>
            </a:pPr>
            <a:endParaRPr lang="en-US" dirty="0"/>
          </a:p>
          <a:p>
            <a:pPr marL="0" indent="0" algn="ctr">
              <a:buFont typeface="Arial" charset="0"/>
              <a:buNone/>
            </a:pPr>
            <a:endParaRPr lang="en-US" dirty="0"/>
          </a:p>
        </p:txBody>
      </p:sp>
    </p:spTree>
    <p:extLst>
      <p:ext uri="{BB962C8B-B14F-4D97-AF65-F5344CB8AC3E}">
        <p14:creationId xmlns:p14="http://schemas.microsoft.com/office/powerpoint/2010/main" val="29035297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4"/>
          <p:cNvSpPr>
            <a:spLocks noGrp="1"/>
          </p:cNvSpPr>
          <p:nvPr>
            <p:ph type="title"/>
          </p:nvPr>
        </p:nvSpPr>
        <p:spPr/>
        <p:txBody>
          <a:bodyPr>
            <a:normAutofit/>
          </a:bodyPr>
          <a:lstStyle/>
          <a:p>
            <a:r>
              <a:rPr lang="ru-RU" sz="3600" dirty="0" smtClean="0">
                <a:solidFill>
                  <a:srgbClr val="0071B2"/>
                </a:solidFill>
                <a:latin typeface="Arial" panose="020B0604020202020204" pitchFamily="34" charset="0"/>
                <a:cs typeface="Arial" panose="020B0604020202020204" pitchFamily="34" charset="0"/>
              </a:rPr>
              <a:t>Проект национальных стандартов </a:t>
            </a:r>
            <a:endParaRPr lang="en-US" sz="3600" dirty="0">
              <a:solidFill>
                <a:srgbClr val="0071B2"/>
              </a:solidFill>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a:off x="457200" y="1600200"/>
            <a:ext cx="8229600" cy="3906838"/>
          </a:xfrm>
        </p:spPr>
        <p:txBody>
          <a:bodyPr rtlCol="0">
            <a:normAutofit/>
          </a:bodyPr>
          <a:lstStyle/>
          <a:p>
            <a:pPr marL="228600" lvl="0" indent="-228600" defTabSz="914400">
              <a:spcBef>
                <a:spcPts val="600"/>
              </a:spcBef>
              <a:buClr>
                <a:srgbClr val="0067A0"/>
              </a:buClr>
              <a:buSzPct val="80000"/>
              <a:defRPr/>
            </a:pPr>
            <a:r>
              <a:rPr lang="ru-RU" dirty="0" smtClean="0">
                <a:solidFill>
                  <a:srgbClr val="0067A0"/>
                </a:solidFill>
                <a:latin typeface="Arial"/>
              </a:rPr>
              <a:t>Основан в </a:t>
            </a:r>
            <a:r>
              <a:rPr lang="en-US" dirty="0" smtClean="0">
                <a:solidFill>
                  <a:srgbClr val="0067A0"/>
                </a:solidFill>
                <a:latin typeface="Arial"/>
              </a:rPr>
              <a:t>2005</a:t>
            </a:r>
            <a:r>
              <a:rPr lang="ru-RU" dirty="0" smtClean="0">
                <a:solidFill>
                  <a:srgbClr val="0067A0"/>
                </a:solidFill>
                <a:latin typeface="Arial"/>
              </a:rPr>
              <a:t> году</a:t>
            </a:r>
            <a:endParaRPr lang="en-US" dirty="0">
              <a:solidFill>
                <a:srgbClr val="0067A0"/>
              </a:solidFill>
              <a:latin typeface="Arial"/>
            </a:endParaRPr>
          </a:p>
          <a:p>
            <a:pPr marL="228600" lvl="0" indent="-228600" defTabSz="914400">
              <a:spcBef>
                <a:spcPts val="600"/>
              </a:spcBef>
              <a:buClr>
                <a:srgbClr val="0067A0"/>
              </a:buClr>
              <a:buSzPct val="80000"/>
              <a:defRPr/>
            </a:pPr>
            <a:r>
              <a:rPr lang="ru-RU" dirty="0" smtClean="0">
                <a:solidFill>
                  <a:srgbClr val="0067A0"/>
                </a:solidFill>
                <a:latin typeface="Arial"/>
              </a:rPr>
              <a:t>Вопрос: Как эффективно лечить РАС? </a:t>
            </a:r>
            <a:endParaRPr lang="en-US" dirty="0">
              <a:solidFill>
                <a:srgbClr val="0067A0"/>
              </a:solidFill>
              <a:latin typeface="Arial"/>
            </a:endParaRPr>
          </a:p>
          <a:p>
            <a:pPr marL="228600" lvl="0" indent="-228600" defTabSz="914400">
              <a:spcBef>
                <a:spcPts val="600"/>
              </a:spcBef>
              <a:buClr>
                <a:srgbClr val="0067A0"/>
              </a:buClr>
              <a:buSzPct val="80000"/>
              <a:defRPr/>
            </a:pPr>
            <a:r>
              <a:rPr lang="ru-RU" dirty="0" smtClean="0">
                <a:solidFill>
                  <a:srgbClr val="0067A0"/>
                </a:solidFill>
                <a:latin typeface="Arial"/>
              </a:rPr>
              <a:t>Оценка</a:t>
            </a:r>
            <a:r>
              <a:rPr lang="en-US" dirty="0" smtClean="0">
                <a:solidFill>
                  <a:srgbClr val="0067A0"/>
                </a:solidFill>
                <a:latin typeface="Arial"/>
              </a:rPr>
              <a:t> </a:t>
            </a:r>
            <a:r>
              <a:rPr lang="en-US" dirty="0">
                <a:solidFill>
                  <a:srgbClr val="0067A0"/>
                </a:solidFill>
                <a:latin typeface="Arial"/>
              </a:rPr>
              <a:t>775 </a:t>
            </a:r>
            <a:r>
              <a:rPr lang="ru-RU" dirty="0" smtClean="0">
                <a:solidFill>
                  <a:srgbClr val="0067A0"/>
                </a:solidFill>
                <a:latin typeface="Arial"/>
              </a:rPr>
              <a:t>исследований среди людей с РАС моложе 22 лет </a:t>
            </a:r>
            <a:endParaRPr lang="en-US" dirty="0">
              <a:solidFill>
                <a:srgbClr val="0067A0"/>
              </a:solidFill>
              <a:latin typeface="Arial"/>
            </a:endParaRPr>
          </a:p>
          <a:p>
            <a:pPr marL="228600" lvl="0" indent="-228600" defTabSz="914400">
              <a:spcBef>
                <a:spcPts val="600"/>
              </a:spcBef>
              <a:buClr>
                <a:srgbClr val="0067A0"/>
              </a:buClr>
              <a:buSzPct val="80000"/>
              <a:defRPr/>
            </a:pPr>
            <a:r>
              <a:rPr lang="ru-RU" dirty="0" smtClean="0">
                <a:solidFill>
                  <a:srgbClr val="0067A0"/>
                </a:solidFill>
                <a:latin typeface="Arial"/>
              </a:rPr>
              <a:t>Результаты </a:t>
            </a:r>
            <a:endParaRPr lang="en-US" dirty="0">
              <a:solidFill>
                <a:srgbClr val="0067A0"/>
              </a:solidFill>
              <a:latin typeface="Arial"/>
            </a:endParaRPr>
          </a:p>
          <a:p>
            <a:pPr marL="685800" lvl="1" indent="-228600" defTabSz="914400">
              <a:spcBef>
                <a:spcPts val="300"/>
              </a:spcBef>
              <a:buClr>
                <a:srgbClr val="0067A0"/>
              </a:buClr>
              <a:buSzPct val="80000"/>
              <a:defRPr/>
            </a:pPr>
            <a:r>
              <a:rPr lang="en-US" dirty="0">
                <a:solidFill>
                  <a:srgbClr val="FFFFFF">
                    <a:lumMod val="50000"/>
                  </a:srgbClr>
                </a:solidFill>
                <a:latin typeface="Arial"/>
              </a:rPr>
              <a:t>11 </a:t>
            </a:r>
            <a:r>
              <a:rPr lang="en-US" dirty="0" smtClean="0">
                <a:solidFill>
                  <a:srgbClr val="FFFFFF">
                    <a:lumMod val="50000"/>
                  </a:srgbClr>
                </a:solidFill>
                <a:latin typeface="Arial"/>
              </a:rPr>
              <a:t>“</a:t>
            </a:r>
            <a:r>
              <a:rPr lang="ru-RU" dirty="0" smtClean="0">
                <a:solidFill>
                  <a:srgbClr val="FFFFFF">
                    <a:lumMod val="50000"/>
                  </a:srgbClr>
                </a:solidFill>
                <a:latin typeface="Arial"/>
              </a:rPr>
              <a:t>обоснованных</a:t>
            </a:r>
            <a:r>
              <a:rPr lang="en-US" dirty="0" smtClean="0">
                <a:solidFill>
                  <a:srgbClr val="FFFFFF">
                    <a:lumMod val="50000"/>
                  </a:srgbClr>
                </a:solidFill>
                <a:latin typeface="Arial"/>
              </a:rPr>
              <a:t>” </a:t>
            </a:r>
            <a:r>
              <a:rPr lang="ru-RU" dirty="0" smtClean="0">
                <a:solidFill>
                  <a:srgbClr val="FFFFFF">
                    <a:lumMod val="50000"/>
                  </a:srgbClr>
                </a:solidFill>
                <a:latin typeface="Arial"/>
              </a:rPr>
              <a:t>методов лечения</a:t>
            </a:r>
            <a:endParaRPr lang="en-US" dirty="0">
              <a:solidFill>
                <a:srgbClr val="FFFFFF">
                  <a:lumMod val="50000"/>
                </a:srgbClr>
              </a:solidFill>
              <a:latin typeface="Arial"/>
            </a:endParaRPr>
          </a:p>
          <a:p>
            <a:pPr marL="685800" lvl="1" indent="-228600" defTabSz="914400">
              <a:spcBef>
                <a:spcPts val="300"/>
              </a:spcBef>
              <a:buClr>
                <a:srgbClr val="0067A0"/>
              </a:buClr>
              <a:buSzPct val="80000"/>
              <a:defRPr/>
            </a:pPr>
            <a:r>
              <a:rPr lang="en-US" dirty="0">
                <a:solidFill>
                  <a:srgbClr val="FFFFFF">
                    <a:lumMod val="50000"/>
                  </a:srgbClr>
                </a:solidFill>
                <a:latin typeface="Arial"/>
              </a:rPr>
              <a:t>22 </a:t>
            </a:r>
            <a:r>
              <a:rPr lang="en-US" dirty="0" smtClean="0">
                <a:solidFill>
                  <a:srgbClr val="FFFFFF">
                    <a:lumMod val="50000"/>
                  </a:srgbClr>
                </a:solidFill>
                <a:latin typeface="Arial"/>
              </a:rPr>
              <a:t>“</a:t>
            </a:r>
            <a:r>
              <a:rPr lang="ru-RU" dirty="0" smtClean="0">
                <a:solidFill>
                  <a:srgbClr val="FFFFFF">
                    <a:lumMod val="50000"/>
                  </a:srgbClr>
                </a:solidFill>
                <a:latin typeface="Arial"/>
              </a:rPr>
              <a:t>возможных</a:t>
            </a:r>
            <a:r>
              <a:rPr lang="en-US" dirty="0" smtClean="0">
                <a:solidFill>
                  <a:srgbClr val="FFFFFF">
                    <a:lumMod val="50000"/>
                  </a:srgbClr>
                </a:solidFill>
                <a:latin typeface="Arial"/>
              </a:rPr>
              <a:t>”</a:t>
            </a:r>
            <a:r>
              <a:rPr lang="ru-RU" dirty="0" smtClean="0">
                <a:solidFill>
                  <a:srgbClr val="FFFFFF">
                    <a:lumMod val="50000"/>
                  </a:srgbClr>
                </a:solidFill>
                <a:latin typeface="Arial"/>
              </a:rPr>
              <a:t> методов лечения</a:t>
            </a:r>
            <a:endParaRPr lang="en-US" dirty="0">
              <a:solidFill>
                <a:srgbClr val="FFFFFF">
                  <a:lumMod val="50000"/>
                </a:srgbClr>
              </a:solidFill>
              <a:latin typeface="Arial"/>
            </a:endParaRPr>
          </a:p>
          <a:p>
            <a:pPr marL="685800" lvl="1" indent="-228600" defTabSz="914400">
              <a:spcBef>
                <a:spcPts val="300"/>
              </a:spcBef>
              <a:buClr>
                <a:srgbClr val="0067A0"/>
              </a:buClr>
              <a:buSzPct val="80000"/>
              <a:defRPr/>
            </a:pPr>
            <a:r>
              <a:rPr lang="en-US" dirty="0">
                <a:solidFill>
                  <a:srgbClr val="FFFFFF">
                    <a:lumMod val="50000"/>
                  </a:srgbClr>
                </a:solidFill>
                <a:latin typeface="Arial"/>
              </a:rPr>
              <a:t>5 </a:t>
            </a:r>
            <a:r>
              <a:rPr lang="en-US" dirty="0" smtClean="0">
                <a:solidFill>
                  <a:srgbClr val="FFFFFF">
                    <a:lumMod val="50000"/>
                  </a:srgbClr>
                </a:solidFill>
                <a:latin typeface="Arial"/>
              </a:rPr>
              <a:t>“</a:t>
            </a:r>
            <a:r>
              <a:rPr lang="ru-RU" dirty="0" smtClean="0">
                <a:solidFill>
                  <a:srgbClr val="FFFFFF">
                    <a:lumMod val="50000"/>
                  </a:srgbClr>
                </a:solidFill>
                <a:latin typeface="Arial"/>
              </a:rPr>
              <a:t>необоснованных</a:t>
            </a:r>
            <a:r>
              <a:rPr lang="en-US" dirty="0" smtClean="0">
                <a:solidFill>
                  <a:srgbClr val="FFFFFF">
                    <a:lumMod val="50000"/>
                  </a:srgbClr>
                </a:solidFill>
                <a:latin typeface="Arial"/>
              </a:rPr>
              <a:t>”</a:t>
            </a:r>
            <a:r>
              <a:rPr lang="ru-RU" dirty="0" smtClean="0">
                <a:solidFill>
                  <a:srgbClr val="FFFFFF">
                    <a:lumMod val="50000"/>
                  </a:srgbClr>
                </a:solidFill>
                <a:latin typeface="Arial"/>
              </a:rPr>
              <a:t> методов лечения</a:t>
            </a:r>
            <a:endParaRPr lang="en-US" dirty="0">
              <a:solidFill>
                <a:srgbClr val="FFFFFF">
                  <a:lumMod val="50000"/>
                </a:srgbClr>
              </a:solidFill>
              <a:latin typeface="Arial"/>
            </a:endParaRPr>
          </a:p>
          <a:p>
            <a:pPr marL="0" indent="0" fontAlgn="auto">
              <a:spcAft>
                <a:spcPts val="0"/>
              </a:spcAft>
              <a:buFont typeface="Arial"/>
              <a:buNone/>
              <a:defRPr/>
            </a:pPr>
            <a:endParaRPr lang="en-US" dirty="0"/>
          </a:p>
        </p:txBody>
      </p:sp>
      <p:sp>
        <p:nvSpPr>
          <p:cNvPr id="60419" name="Rectangle 1"/>
          <p:cNvSpPr>
            <a:spLocks noChangeArrowheads="1"/>
          </p:cNvSpPr>
          <p:nvPr/>
        </p:nvSpPr>
        <p:spPr bwMode="auto">
          <a:xfrm>
            <a:off x="4941888" y="6019800"/>
            <a:ext cx="3710311" cy="646331"/>
          </a:xfrm>
          <a:prstGeom prst="rect">
            <a:avLst/>
          </a:prstGeom>
          <a:noFill/>
          <a:ln w="9525">
            <a:noFill/>
            <a:miter lim="800000"/>
            <a:headEnd/>
            <a:tailEnd/>
          </a:ln>
        </p:spPr>
        <p:txBody>
          <a:bodyPr wrap="none">
            <a:spAutoFit/>
          </a:bodyPr>
          <a:lstStyle/>
          <a:p>
            <a:r>
              <a:rPr lang="ru-RU" dirty="0" smtClean="0">
                <a:solidFill>
                  <a:srgbClr val="000000"/>
                </a:solidFill>
                <a:latin typeface="Calibri" pitchFamily="34" charset="0"/>
              </a:rPr>
              <a:t>Проект национальных стандартов</a:t>
            </a:r>
            <a:endParaRPr lang="en-US" dirty="0">
              <a:solidFill>
                <a:srgbClr val="000000"/>
              </a:solidFill>
              <a:latin typeface="Calibri" pitchFamily="34" charset="0"/>
            </a:endParaRPr>
          </a:p>
          <a:p>
            <a:r>
              <a:rPr lang="en-US" dirty="0">
                <a:solidFill>
                  <a:srgbClr val="000000"/>
                </a:solidFill>
                <a:latin typeface="Calibri" pitchFamily="34" charset="0"/>
              </a:rPr>
              <a:t>http://</a:t>
            </a:r>
            <a:r>
              <a:rPr lang="en-US" dirty="0" err="1">
                <a:solidFill>
                  <a:srgbClr val="000000"/>
                </a:solidFill>
                <a:latin typeface="Calibri" pitchFamily="34" charset="0"/>
              </a:rPr>
              <a:t>www.nationalautismcenter.org</a:t>
            </a:r>
            <a:endParaRPr lang="en-US" dirty="0">
              <a:solidFill>
                <a:srgbClr val="000000"/>
              </a:solidFill>
              <a:latin typeface="Calibri" pitchFamily="34" charset="0"/>
            </a:endParaRPr>
          </a:p>
        </p:txBody>
      </p:sp>
    </p:spTree>
    <p:extLst>
      <p:ext uri="{BB962C8B-B14F-4D97-AF65-F5344CB8AC3E}">
        <p14:creationId xmlns:p14="http://schemas.microsoft.com/office/powerpoint/2010/main" val="25954874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4"/>
          <p:cNvSpPr>
            <a:spLocks noGrp="1"/>
          </p:cNvSpPr>
          <p:nvPr>
            <p:ph type="title"/>
          </p:nvPr>
        </p:nvSpPr>
        <p:spPr/>
        <p:txBody>
          <a:bodyPr>
            <a:normAutofit/>
          </a:bodyPr>
          <a:lstStyle/>
          <a:p>
            <a:r>
              <a:rPr lang="ru-RU" sz="3600" dirty="0" smtClean="0">
                <a:solidFill>
                  <a:srgbClr val="0071B2"/>
                </a:solidFill>
                <a:latin typeface="Arial" panose="020B0604020202020204" pitchFamily="34" charset="0"/>
                <a:cs typeface="Arial" panose="020B0604020202020204" pitchFamily="34" charset="0"/>
              </a:rPr>
              <a:t>Проект национальных стандартов </a:t>
            </a:r>
            <a:endParaRPr lang="en-US" sz="3600" dirty="0">
              <a:solidFill>
                <a:srgbClr val="0071B2"/>
              </a:solidFill>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574603" y="1600200"/>
            <a:ext cx="4038600" cy="4525963"/>
          </a:xfrm>
        </p:spPr>
        <p:txBody>
          <a:bodyPr rtlCol="0">
            <a:noAutofit/>
          </a:bodyPr>
          <a:lstStyle/>
          <a:p>
            <a:pPr marL="228600" lvl="0" indent="-228600" defTabSz="914400">
              <a:spcBef>
                <a:spcPts val="600"/>
              </a:spcBef>
              <a:buClr>
                <a:srgbClr val="0067A0"/>
              </a:buClr>
              <a:buSzPct val="80000"/>
              <a:defRPr/>
            </a:pPr>
            <a:r>
              <a:rPr lang="ru-RU" sz="2000" dirty="0" smtClean="0">
                <a:solidFill>
                  <a:srgbClr val="0067A0"/>
                </a:solidFill>
                <a:latin typeface="Arial"/>
              </a:rPr>
              <a:t>Увеличение навыков</a:t>
            </a:r>
            <a:r>
              <a:rPr lang="en-US" sz="2000" dirty="0" smtClean="0">
                <a:solidFill>
                  <a:srgbClr val="0067A0"/>
                </a:solidFill>
                <a:latin typeface="Arial"/>
              </a:rPr>
              <a:t>:</a:t>
            </a:r>
            <a:endParaRPr lang="en-US" sz="2000" dirty="0">
              <a:solidFill>
                <a:srgbClr val="0067A0"/>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Учебных</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Коммуникации</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Высших когнитивных функций </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Межличностных </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Готовность к обучению </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Двигательных</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Личной ответственности </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Тип образовательной среды </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Игровых</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err="1" smtClean="0">
                <a:solidFill>
                  <a:srgbClr val="FFFFFF">
                    <a:lumMod val="50000"/>
                  </a:srgbClr>
                </a:solidFill>
                <a:latin typeface="Arial"/>
              </a:rPr>
              <a:t>Саморегуляции</a:t>
            </a:r>
            <a:endParaRPr lang="en-US" sz="2000" dirty="0">
              <a:solidFill>
                <a:srgbClr val="FFFFFF">
                  <a:lumMod val="50000"/>
                </a:srgbClr>
              </a:solidFill>
              <a:latin typeface="Arial"/>
            </a:endParaRPr>
          </a:p>
        </p:txBody>
      </p:sp>
      <p:sp>
        <p:nvSpPr>
          <p:cNvPr id="7" name="Content Placeholder 6"/>
          <p:cNvSpPr>
            <a:spLocks noGrp="1"/>
          </p:cNvSpPr>
          <p:nvPr>
            <p:ph sz="half" idx="2"/>
          </p:nvPr>
        </p:nvSpPr>
        <p:spPr>
          <a:xfrm>
            <a:off x="4517679" y="1600200"/>
            <a:ext cx="4169121" cy="4525963"/>
          </a:xfrm>
        </p:spPr>
        <p:txBody>
          <a:bodyPr rtlCol="0">
            <a:normAutofit/>
          </a:bodyPr>
          <a:lstStyle/>
          <a:p>
            <a:pPr marL="228600" lvl="0" indent="-228600" defTabSz="914400">
              <a:spcBef>
                <a:spcPts val="600"/>
              </a:spcBef>
              <a:buClr>
                <a:srgbClr val="0067A0"/>
              </a:buClr>
              <a:buSzPct val="80000"/>
              <a:defRPr/>
            </a:pPr>
            <a:r>
              <a:rPr lang="ru-RU" sz="2000" dirty="0" smtClean="0">
                <a:solidFill>
                  <a:srgbClr val="0067A0"/>
                </a:solidFill>
                <a:latin typeface="Arial"/>
              </a:rPr>
              <a:t>Уменьшение поведения</a:t>
            </a:r>
            <a:endParaRPr lang="en-US" sz="2000" dirty="0">
              <a:solidFill>
                <a:srgbClr val="0067A0"/>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Проблемных видов поведения </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Ограниченного</a:t>
            </a:r>
            <a:r>
              <a:rPr lang="en-US" sz="2000" dirty="0" smtClean="0">
                <a:solidFill>
                  <a:srgbClr val="FFFFFF">
                    <a:lumMod val="50000"/>
                  </a:srgbClr>
                </a:solidFill>
                <a:latin typeface="Arial"/>
              </a:rPr>
              <a:t>/</a:t>
            </a:r>
            <a:r>
              <a:rPr lang="ru-RU" sz="2000" dirty="0" smtClean="0">
                <a:solidFill>
                  <a:srgbClr val="FFFFFF">
                    <a:lumMod val="50000"/>
                  </a:srgbClr>
                </a:solidFill>
                <a:latin typeface="Arial"/>
              </a:rPr>
              <a:t>повторяющегося поведения</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Сенсорной/эмоциональной регуляции</a:t>
            </a:r>
            <a:endParaRPr lang="en-US" sz="2000" dirty="0">
              <a:solidFill>
                <a:srgbClr val="FFFFFF">
                  <a:lumMod val="50000"/>
                </a:srgbClr>
              </a:solidFill>
              <a:latin typeface="Arial"/>
            </a:endParaRPr>
          </a:p>
          <a:p>
            <a:pPr marL="685800" lvl="1" indent="-228600" defTabSz="914400">
              <a:spcBef>
                <a:spcPts val="300"/>
              </a:spcBef>
              <a:buClr>
                <a:srgbClr val="0067A0"/>
              </a:buClr>
              <a:buSzPct val="80000"/>
              <a:defRPr/>
            </a:pPr>
            <a:r>
              <a:rPr lang="ru-RU" sz="2000" dirty="0" smtClean="0">
                <a:solidFill>
                  <a:srgbClr val="FFFFFF">
                    <a:lumMod val="50000"/>
                  </a:srgbClr>
                </a:solidFill>
                <a:latin typeface="Arial"/>
              </a:rPr>
              <a:t>Общих симптомов</a:t>
            </a:r>
            <a:endParaRPr lang="en-US" sz="2000" dirty="0">
              <a:solidFill>
                <a:srgbClr val="FFFFFF">
                  <a:lumMod val="50000"/>
                </a:srgbClr>
              </a:solidFill>
              <a:latin typeface="Arial"/>
            </a:endParaRPr>
          </a:p>
        </p:txBody>
      </p:sp>
    </p:spTree>
    <p:extLst>
      <p:ext uri="{BB962C8B-B14F-4D97-AF65-F5344CB8AC3E}">
        <p14:creationId xmlns:p14="http://schemas.microsoft.com/office/powerpoint/2010/main" val="15439998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4"/>
          <p:cNvSpPr>
            <a:spLocks noGrp="1"/>
          </p:cNvSpPr>
          <p:nvPr>
            <p:ph type="title"/>
          </p:nvPr>
        </p:nvSpPr>
        <p:spPr/>
        <p:txBody>
          <a:bodyPr>
            <a:normAutofit/>
          </a:bodyPr>
          <a:lstStyle/>
          <a:p>
            <a:r>
              <a:rPr lang="en-US" sz="3600" dirty="0" smtClean="0">
                <a:solidFill>
                  <a:srgbClr val="0071B2"/>
                </a:solidFill>
                <a:latin typeface="Arial" panose="020B0604020202020204" pitchFamily="34" charset="0"/>
                <a:cs typeface="Arial" panose="020B0604020202020204" pitchFamily="34" charset="0"/>
              </a:rPr>
              <a:t>“</a:t>
            </a:r>
            <a:r>
              <a:rPr lang="ru-RU" sz="3600" dirty="0" smtClean="0">
                <a:solidFill>
                  <a:srgbClr val="0071B2"/>
                </a:solidFill>
                <a:latin typeface="Arial" panose="020B0604020202020204" pitchFamily="34" charset="0"/>
                <a:cs typeface="Arial" panose="020B0604020202020204" pitchFamily="34" charset="0"/>
              </a:rPr>
              <a:t>Обоснованные</a:t>
            </a:r>
            <a:r>
              <a:rPr lang="en-US" sz="3600" dirty="0" smtClean="0">
                <a:solidFill>
                  <a:srgbClr val="0071B2"/>
                </a:solidFill>
                <a:latin typeface="Arial" panose="020B0604020202020204" pitchFamily="34" charset="0"/>
                <a:cs typeface="Arial" panose="020B0604020202020204" pitchFamily="34" charset="0"/>
              </a:rPr>
              <a:t>” </a:t>
            </a:r>
            <a:r>
              <a:rPr lang="ru-RU" sz="3600" dirty="0" smtClean="0">
                <a:solidFill>
                  <a:srgbClr val="0071B2"/>
                </a:solidFill>
                <a:latin typeface="Arial" panose="020B0604020202020204" pitchFamily="34" charset="0"/>
                <a:cs typeface="Arial" panose="020B0604020202020204" pitchFamily="34" charset="0"/>
              </a:rPr>
              <a:t>виды лечения</a:t>
            </a:r>
            <a:endParaRPr lang="en-US" sz="3600" dirty="0">
              <a:solidFill>
                <a:srgbClr val="0071B2"/>
              </a:solidFill>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a:off x="457200" y="1600200"/>
            <a:ext cx="8229600" cy="3906838"/>
          </a:xfrm>
        </p:spPr>
        <p:txBody>
          <a:bodyPr>
            <a:normAutofit/>
          </a:bodyPr>
          <a:lstStyle/>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Пакет методов по контролю антецедентов (предшествующих стимулов)</a:t>
            </a:r>
            <a:endParaRPr lang="en-US" sz="1800" dirty="0">
              <a:solidFill>
                <a:srgbClr val="0067A0"/>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B4BD35"/>
                </a:solidFill>
                <a:latin typeface="Arial"/>
              </a:rPr>
              <a:t>Пакет поведенческих методов</a:t>
            </a:r>
            <a:endParaRPr lang="en-US" sz="1800" dirty="0">
              <a:solidFill>
                <a:srgbClr val="B4BD35"/>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B4BD35"/>
                </a:solidFill>
                <a:latin typeface="Arial"/>
              </a:rPr>
              <a:t>Комплексная поведенческая терапия для маленьких детей </a:t>
            </a:r>
            <a:endParaRPr lang="en-US" sz="1800" dirty="0">
              <a:solidFill>
                <a:srgbClr val="B4BD35"/>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Обучение совместному вниманию</a:t>
            </a: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Моделирование</a:t>
            </a:r>
            <a:endParaRPr lang="en-US" sz="1800" dirty="0">
              <a:solidFill>
                <a:srgbClr val="0067A0"/>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Стратегия обучения в естественной среде </a:t>
            </a:r>
            <a:endParaRPr lang="en-US" sz="1800" dirty="0">
              <a:solidFill>
                <a:srgbClr val="0067A0"/>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Пакет методов по обучению ровесников </a:t>
            </a:r>
            <a:endParaRPr lang="en-US" sz="1800" dirty="0">
              <a:solidFill>
                <a:srgbClr val="0067A0"/>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Терапия ключевых реакций (</a:t>
            </a:r>
            <a:r>
              <a:rPr lang="en-US" sz="1800" dirty="0" smtClean="0">
                <a:solidFill>
                  <a:srgbClr val="0067A0"/>
                </a:solidFill>
                <a:latin typeface="Arial"/>
              </a:rPr>
              <a:t>PRT</a:t>
            </a:r>
            <a:r>
              <a:rPr lang="ru-RU" sz="1800" dirty="0" smtClean="0">
                <a:solidFill>
                  <a:srgbClr val="0067A0"/>
                </a:solidFill>
                <a:latin typeface="Arial"/>
              </a:rPr>
              <a:t>)</a:t>
            </a:r>
            <a:endParaRPr lang="en-US" sz="1800" dirty="0">
              <a:solidFill>
                <a:srgbClr val="0067A0"/>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Визуальное расписание </a:t>
            </a:r>
            <a:endParaRPr lang="en-US" sz="1800" dirty="0">
              <a:solidFill>
                <a:srgbClr val="0067A0"/>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Управление собственным поведением </a:t>
            </a:r>
            <a:endParaRPr lang="en-US" sz="1800" dirty="0">
              <a:solidFill>
                <a:srgbClr val="0067A0"/>
              </a:solidFill>
              <a:latin typeface="Arial"/>
            </a:endParaRPr>
          </a:p>
          <a:p>
            <a:pPr marL="228600" lvl="0" indent="-228600" defTabSz="914400">
              <a:lnSpc>
                <a:spcPct val="80000"/>
              </a:lnSpc>
              <a:spcBef>
                <a:spcPts val="600"/>
              </a:spcBef>
              <a:spcAft>
                <a:spcPts val="300"/>
              </a:spcAft>
              <a:buClr>
                <a:srgbClr val="0067A0"/>
              </a:buClr>
              <a:buSzPct val="80000"/>
              <a:buFont typeface="Wingdings" charset="2"/>
              <a:buChar char="u"/>
            </a:pPr>
            <a:r>
              <a:rPr lang="ru-RU" sz="1800" dirty="0" smtClean="0">
                <a:solidFill>
                  <a:srgbClr val="0067A0"/>
                </a:solidFill>
                <a:latin typeface="Arial"/>
              </a:rPr>
              <a:t>Пакет методов на основе историй (например, социальные истории</a:t>
            </a:r>
            <a:r>
              <a:rPr lang="en-US" sz="1800" dirty="0" smtClean="0">
                <a:solidFill>
                  <a:srgbClr val="0067A0"/>
                </a:solidFill>
                <a:latin typeface="Arial"/>
              </a:rPr>
              <a:t>)</a:t>
            </a:r>
            <a:endParaRPr lang="en-US" sz="1800" dirty="0">
              <a:solidFill>
                <a:srgbClr val="0067A0"/>
              </a:solidFill>
              <a:latin typeface="Arial"/>
            </a:endParaRPr>
          </a:p>
        </p:txBody>
      </p:sp>
      <p:sp>
        <p:nvSpPr>
          <p:cNvPr id="62467" name="Rectangle 1"/>
          <p:cNvSpPr>
            <a:spLocks noChangeArrowheads="1"/>
          </p:cNvSpPr>
          <p:nvPr/>
        </p:nvSpPr>
        <p:spPr bwMode="auto">
          <a:xfrm>
            <a:off x="4498975" y="6019800"/>
            <a:ext cx="3710311" cy="646331"/>
          </a:xfrm>
          <a:prstGeom prst="rect">
            <a:avLst/>
          </a:prstGeom>
          <a:noFill/>
          <a:ln w="9525">
            <a:noFill/>
            <a:miter lim="800000"/>
            <a:headEnd/>
            <a:tailEnd/>
          </a:ln>
        </p:spPr>
        <p:txBody>
          <a:bodyPr wrap="none">
            <a:spAutoFit/>
          </a:bodyPr>
          <a:lstStyle/>
          <a:p>
            <a:r>
              <a:rPr lang="ru-RU" dirty="0" smtClean="0">
                <a:solidFill>
                  <a:srgbClr val="0071B2"/>
                </a:solidFill>
                <a:latin typeface="Calibri" pitchFamily="34" charset="0"/>
              </a:rPr>
              <a:t>Проект национальных стандартов</a:t>
            </a:r>
            <a:endParaRPr lang="en-US" dirty="0">
              <a:solidFill>
                <a:srgbClr val="0071B2"/>
              </a:solidFill>
              <a:latin typeface="Calibri" pitchFamily="34" charset="0"/>
            </a:endParaRPr>
          </a:p>
          <a:p>
            <a:r>
              <a:rPr lang="en-US" dirty="0">
                <a:solidFill>
                  <a:srgbClr val="0071B2"/>
                </a:solidFill>
                <a:latin typeface="Calibri" pitchFamily="34" charset="0"/>
              </a:rPr>
              <a:t>http://</a:t>
            </a:r>
            <a:r>
              <a:rPr lang="en-US" dirty="0" err="1">
                <a:solidFill>
                  <a:srgbClr val="0071B2"/>
                </a:solidFill>
                <a:latin typeface="Calibri" pitchFamily="34" charset="0"/>
              </a:rPr>
              <a:t>www.nationalautismcenter.org</a:t>
            </a:r>
            <a:endParaRPr lang="en-US" dirty="0">
              <a:solidFill>
                <a:srgbClr val="0071B2"/>
              </a:solidFill>
              <a:latin typeface="Calibri" pitchFamily="34" charset="0"/>
            </a:endParaRPr>
          </a:p>
        </p:txBody>
      </p:sp>
    </p:spTree>
    <p:extLst>
      <p:ext uri="{BB962C8B-B14F-4D97-AF65-F5344CB8AC3E}">
        <p14:creationId xmlns:p14="http://schemas.microsoft.com/office/powerpoint/2010/main" val="4052311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2"/>
          <p:cNvSpPr>
            <a:spLocks noGrp="1"/>
          </p:cNvSpPr>
          <p:nvPr>
            <p:ph type="title"/>
          </p:nvPr>
        </p:nvSpPr>
        <p:spPr>
          <a:xfrm>
            <a:off x="457200" y="219075"/>
            <a:ext cx="8229600" cy="1143000"/>
          </a:xfrm>
        </p:spPr>
        <p:txBody>
          <a:bodyPr>
            <a:noAutofit/>
          </a:bodyPr>
          <a:lstStyle/>
          <a:p>
            <a:r>
              <a:rPr lang="ru-RU" sz="3200" dirty="0" smtClean="0">
                <a:solidFill>
                  <a:srgbClr val="0071B2"/>
                </a:solidFill>
                <a:latin typeface="Arial" panose="020B0604020202020204" pitchFamily="34" charset="0"/>
                <a:ea typeface="MS PGothic" pitchFamily="34" charset="-128"/>
                <a:cs typeface="Arial" panose="020B0604020202020204" pitchFamily="34" charset="0"/>
              </a:rPr>
              <a:t>Комплексная поведенческая терапия для маленьких детей </a:t>
            </a:r>
            <a:r>
              <a:rPr lang="en-US" sz="3200" dirty="0" smtClean="0">
                <a:solidFill>
                  <a:srgbClr val="0071B2"/>
                </a:solidFill>
                <a:latin typeface="Arial" panose="020B0604020202020204" pitchFamily="34" charset="0"/>
                <a:ea typeface="MS PGothic" pitchFamily="34" charset="-128"/>
                <a:cs typeface="Arial" panose="020B0604020202020204" pitchFamily="34" charset="0"/>
              </a:rPr>
              <a:t>(</a:t>
            </a:r>
            <a:r>
              <a:rPr lang="en-US" sz="3200" dirty="0">
                <a:solidFill>
                  <a:srgbClr val="0071B2"/>
                </a:solidFill>
                <a:latin typeface="Arial" panose="020B0604020202020204" pitchFamily="34" charset="0"/>
                <a:ea typeface="MS PGothic" pitchFamily="34" charset="-128"/>
                <a:cs typeface="Arial" panose="020B0604020202020204" pitchFamily="34" charset="0"/>
              </a:rPr>
              <a:t>22 </a:t>
            </a:r>
            <a:r>
              <a:rPr lang="ru-RU" sz="3200" dirty="0" smtClean="0">
                <a:solidFill>
                  <a:srgbClr val="0071B2"/>
                </a:solidFill>
                <a:latin typeface="Arial" panose="020B0604020202020204" pitchFamily="34" charset="0"/>
                <a:ea typeface="MS PGothic" pitchFamily="34" charset="-128"/>
                <a:cs typeface="Arial" panose="020B0604020202020204" pitchFamily="34" charset="0"/>
              </a:rPr>
              <a:t>исследования</a:t>
            </a:r>
            <a:r>
              <a:rPr lang="en-US" sz="3200" dirty="0" smtClean="0">
                <a:solidFill>
                  <a:srgbClr val="0071B2"/>
                </a:solidFill>
                <a:latin typeface="Arial" panose="020B0604020202020204" pitchFamily="34" charset="0"/>
                <a:ea typeface="MS PGothic" pitchFamily="34" charset="-128"/>
                <a:cs typeface="Arial" panose="020B0604020202020204" pitchFamily="34" charset="0"/>
              </a:rPr>
              <a:t>)</a:t>
            </a:r>
            <a:endParaRPr lang="en-US" sz="3200" dirty="0">
              <a:solidFill>
                <a:srgbClr val="0071B2"/>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1600200"/>
            <a:ext cx="8229600" cy="3906838"/>
          </a:xfrm>
        </p:spPr>
        <p:txBody>
          <a:bodyPr>
            <a:normAutofit fontScale="85000" lnSpcReduction="20000"/>
          </a:bodyPr>
          <a:lstStyle/>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Также называется программами </a:t>
            </a:r>
            <a:r>
              <a:rPr lang="en-US" dirty="0" smtClean="0">
                <a:solidFill>
                  <a:srgbClr val="0067A0"/>
                </a:solidFill>
                <a:latin typeface="Arial"/>
              </a:rPr>
              <a:t>ABA, </a:t>
            </a:r>
            <a:r>
              <a:rPr lang="ru-RU" dirty="0" smtClean="0">
                <a:solidFill>
                  <a:srgbClr val="0067A0"/>
                </a:solidFill>
                <a:latin typeface="Arial"/>
              </a:rPr>
              <a:t>поведенческая инклюзивная программа или раннее интенсивное поведенческое вмешательство </a:t>
            </a:r>
            <a:r>
              <a:rPr lang="en-US" dirty="0" smtClean="0">
                <a:solidFill>
                  <a:srgbClr val="0067A0"/>
                </a:solidFill>
                <a:latin typeface="Arial"/>
              </a:rPr>
              <a:t>(</a:t>
            </a:r>
            <a:r>
              <a:rPr lang="en-US" dirty="0">
                <a:solidFill>
                  <a:srgbClr val="0067A0"/>
                </a:solidFill>
                <a:latin typeface="Arial"/>
              </a:rPr>
              <a:t>EIBI)</a:t>
            </a: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Комплексные программы </a:t>
            </a:r>
            <a:r>
              <a:rPr lang="en-US" dirty="0" smtClean="0">
                <a:solidFill>
                  <a:srgbClr val="0067A0"/>
                </a:solidFill>
                <a:latin typeface="Arial"/>
              </a:rPr>
              <a:t>ABA </a:t>
            </a:r>
            <a:r>
              <a:rPr lang="ru-RU" dirty="0" smtClean="0">
                <a:solidFill>
                  <a:srgbClr val="0067A0"/>
                </a:solidFill>
                <a:latin typeface="Arial"/>
              </a:rPr>
              <a:t>для маленьких детей </a:t>
            </a:r>
            <a:r>
              <a:rPr lang="en-US" dirty="0" smtClean="0">
                <a:solidFill>
                  <a:srgbClr val="0067A0"/>
                </a:solidFill>
                <a:latin typeface="Arial"/>
              </a:rPr>
              <a:t>(&lt;</a:t>
            </a:r>
            <a:r>
              <a:rPr lang="en-US" dirty="0">
                <a:solidFill>
                  <a:srgbClr val="0067A0"/>
                </a:solidFill>
                <a:latin typeface="Arial"/>
              </a:rPr>
              <a:t>8 </a:t>
            </a:r>
            <a:r>
              <a:rPr lang="ru-RU" dirty="0" smtClean="0">
                <a:solidFill>
                  <a:srgbClr val="0067A0"/>
                </a:solidFill>
                <a:latin typeface="Arial"/>
              </a:rPr>
              <a:t>лет</a:t>
            </a:r>
            <a:r>
              <a:rPr lang="en-US" dirty="0" smtClean="0">
                <a:solidFill>
                  <a:srgbClr val="0067A0"/>
                </a:solidFill>
                <a:latin typeface="Arial"/>
              </a:rPr>
              <a:t>)</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Может предоставляться в различной обстановке </a:t>
            </a:r>
            <a:r>
              <a:rPr lang="en-US" dirty="0" smtClean="0">
                <a:solidFill>
                  <a:srgbClr val="0067A0"/>
                </a:solidFill>
                <a:latin typeface="Arial"/>
              </a:rPr>
              <a:t>(</a:t>
            </a:r>
            <a:r>
              <a:rPr lang="ru-RU" dirty="0" smtClean="0">
                <a:solidFill>
                  <a:srgbClr val="0067A0"/>
                </a:solidFill>
                <a:latin typeface="Arial"/>
              </a:rPr>
              <a:t>в том числе дома, в автономном классе, инклюзивном классе, в общественных местах</a:t>
            </a:r>
            <a:r>
              <a:rPr lang="en-US" dirty="0" smtClean="0">
                <a:solidFill>
                  <a:srgbClr val="0067A0"/>
                </a:solidFill>
                <a:latin typeface="Arial"/>
              </a:rPr>
              <a:t>) </a:t>
            </a:r>
            <a:r>
              <a:rPr lang="ru-RU" dirty="0" smtClean="0">
                <a:solidFill>
                  <a:srgbClr val="0067A0"/>
                </a:solidFill>
                <a:latin typeface="Arial"/>
              </a:rPr>
              <a:t>и включает низкое соотношение числа учеников и педагогов </a:t>
            </a:r>
            <a:r>
              <a:rPr lang="en-US" dirty="0" smtClean="0">
                <a:solidFill>
                  <a:srgbClr val="0067A0"/>
                </a:solidFill>
                <a:latin typeface="Arial"/>
              </a:rPr>
              <a:t>(</a:t>
            </a:r>
            <a:r>
              <a:rPr lang="ru-RU" dirty="0" smtClean="0">
                <a:solidFill>
                  <a:srgbClr val="0067A0"/>
                </a:solidFill>
                <a:latin typeface="Arial"/>
              </a:rPr>
              <a:t>например</a:t>
            </a:r>
            <a:r>
              <a:rPr lang="en-US" dirty="0" smtClean="0">
                <a:solidFill>
                  <a:srgbClr val="0067A0"/>
                </a:solidFill>
                <a:latin typeface="Arial"/>
              </a:rPr>
              <a:t>, </a:t>
            </a:r>
            <a:r>
              <a:rPr lang="en-US" dirty="0">
                <a:solidFill>
                  <a:srgbClr val="0067A0"/>
                </a:solidFill>
                <a:latin typeface="Arial"/>
              </a:rPr>
              <a:t>1:1)</a:t>
            </a: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Исследования соответствовали строгим критериям</a:t>
            </a:r>
            <a:r>
              <a:rPr lang="en-US" dirty="0" smtClean="0">
                <a:solidFill>
                  <a:srgbClr val="0067A0"/>
                </a:solidFill>
                <a:latin typeface="Arial"/>
              </a:rPr>
              <a:t>: </a:t>
            </a:r>
            <a:endParaRPr lang="en-US" dirty="0">
              <a:solidFill>
                <a:srgbClr val="0067A0"/>
              </a:solidFill>
              <a:latin typeface="Arial"/>
            </a:endParaRPr>
          </a:p>
          <a:p>
            <a:pPr marL="685800" lvl="1" indent="-228600" defTabSz="914400">
              <a:lnSpc>
                <a:spcPct val="90000"/>
              </a:lnSpc>
              <a:spcBef>
                <a:spcPts val="300"/>
              </a:spcBef>
              <a:buClr>
                <a:srgbClr val="0067A0"/>
              </a:buClr>
              <a:buSzPct val="80000"/>
              <a:buFontTx/>
              <a:buChar char="•"/>
            </a:pPr>
            <a:r>
              <a:rPr lang="ru-RU" dirty="0" smtClean="0">
                <a:solidFill>
                  <a:srgbClr val="FFFFFF">
                    <a:lumMod val="50000"/>
                  </a:srgbClr>
                </a:solidFill>
                <a:latin typeface="Arial"/>
              </a:rPr>
              <a:t>были направлены на определяющие симптомы РАС</a:t>
            </a:r>
            <a:endParaRPr lang="en-US" dirty="0">
              <a:solidFill>
                <a:srgbClr val="FFFFFF">
                  <a:lumMod val="50000"/>
                </a:srgbClr>
              </a:solidFill>
              <a:latin typeface="Arial"/>
            </a:endParaRPr>
          </a:p>
          <a:p>
            <a:pPr marL="685800" lvl="1" indent="-228600" defTabSz="914400">
              <a:lnSpc>
                <a:spcPct val="90000"/>
              </a:lnSpc>
              <a:spcBef>
                <a:spcPts val="300"/>
              </a:spcBef>
              <a:buClr>
                <a:srgbClr val="0067A0"/>
              </a:buClr>
              <a:buSzPct val="80000"/>
              <a:buFontTx/>
              <a:buChar char="•"/>
            </a:pPr>
            <a:r>
              <a:rPr lang="ru-RU" dirty="0" smtClean="0">
                <a:solidFill>
                  <a:srgbClr val="FFFFFF">
                    <a:lumMod val="50000"/>
                  </a:srgbClr>
                </a:solidFill>
                <a:latin typeface="Arial"/>
              </a:rPr>
              <a:t>имели руководства по терапии </a:t>
            </a:r>
            <a:endParaRPr lang="en-US" dirty="0">
              <a:solidFill>
                <a:srgbClr val="FFFFFF">
                  <a:lumMod val="50000"/>
                </a:srgbClr>
              </a:solidFill>
              <a:latin typeface="Arial"/>
            </a:endParaRPr>
          </a:p>
          <a:p>
            <a:pPr marL="685800" lvl="1" indent="-228600" defTabSz="914400">
              <a:lnSpc>
                <a:spcPct val="90000"/>
              </a:lnSpc>
              <a:spcBef>
                <a:spcPts val="300"/>
              </a:spcBef>
              <a:buClr>
                <a:srgbClr val="0067A0"/>
              </a:buClr>
              <a:buSzPct val="80000"/>
              <a:buFontTx/>
              <a:buChar char="•"/>
            </a:pPr>
            <a:r>
              <a:rPr lang="ru-RU" dirty="0" smtClean="0">
                <a:solidFill>
                  <a:srgbClr val="FFFFFF">
                    <a:lumMod val="50000"/>
                  </a:srgbClr>
                </a:solidFill>
                <a:latin typeface="Arial"/>
              </a:rPr>
              <a:t>предоставляли терапию высокой степени интенсивности и</a:t>
            </a:r>
          </a:p>
          <a:p>
            <a:pPr marL="685800" lvl="1" indent="-228600" defTabSz="914400">
              <a:lnSpc>
                <a:spcPct val="90000"/>
              </a:lnSpc>
              <a:spcBef>
                <a:spcPts val="300"/>
              </a:spcBef>
              <a:buClr>
                <a:srgbClr val="0067A0"/>
              </a:buClr>
              <a:buSzPct val="80000"/>
              <a:buFontTx/>
              <a:buChar char="•"/>
            </a:pPr>
            <a:r>
              <a:rPr lang="ru-RU" dirty="0" smtClean="0">
                <a:solidFill>
                  <a:srgbClr val="FFFFFF">
                    <a:lumMod val="50000"/>
                  </a:srgbClr>
                </a:solidFill>
                <a:latin typeface="Arial"/>
              </a:rPr>
              <a:t>измеряли общую интенсивность программы </a:t>
            </a:r>
            <a:r>
              <a:rPr lang="en-US" dirty="0" smtClean="0">
                <a:solidFill>
                  <a:srgbClr val="FFFFFF">
                    <a:lumMod val="50000"/>
                  </a:srgbClr>
                </a:solidFill>
                <a:latin typeface="Arial"/>
              </a:rPr>
              <a:t> </a:t>
            </a:r>
            <a:endParaRPr lang="en-US" dirty="0">
              <a:solidFill>
                <a:srgbClr val="FFFFFF">
                  <a:lumMod val="50000"/>
                </a:srgbClr>
              </a:solidFill>
              <a:latin typeface="Arial"/>
            </a:endParaRPr>
          </a:p>
        </p:txBody>
      </p:sp>
      <p:sp>
        <p:nvSpPr>
          <p:cNvPr id="63491" name="Rectangle 1"/>
          <p:cNvSpPr>
            <a:spLocks noChangeArrowheads="1"/>
          </p:cNvSpPr>
          <p:nvPr/>
        </p:nvSpPr>
        <p:spPr bwMode="auto">
          <a:xfrm>
            <a:off x="4941888" y="6000342"/>
            <a:ext cx="3855927" cy="646331"/>
          </a:xfrm>
          <a:prstGeom prst="rect">
            <a:avLst/>
          </a:prstGeom>
          <a:noFill/>
          <a:ln w="9525">
            <a:noFill/>
            <a:miter lim="800000"/>
            <a:headEnd/>
            <a:tailEnd/>
          </a:ln>
        </p:spPr>
        <p:txBody>
          <a:bodyPr wrap="none">
            <a:spAutoFit/>
          </a:bodyPr>
          <a:lstStyle/>
          <a:p>
            <a:r>
              <a:rPr lang="ru-RU" dirty="0" smtClean="0">
                <a:solidFill>
                  <a:srgbClr val="0071B2"/>
                </a:solidFill>
                <a:latin typeface="Arial" panose="020B0604020202020204" pitchFamily="34" charset="0"/>
                <a:cs typeface="Arial" panose="020B0604020202020204" pitchFamily="34" charset="0"/>
              </a:rPr>
              <a:t>Проект национальных стандартов</a:t>
            </a:r>
            <a:endParaRPr lang="en-US" dirty="0">
              <a:solidFill>
                <a:srgbClr val="0071B2"/>
              </a:solidFill>
              <a:latin typeface="Arial" panose="020B0604020202020204" pitchFamily="34" charset="0"/>
              <a:cs typeface="Arial" panose="020B0604020202020204" pitchFamily="34" charset="0"/>
            </a:endParaRPr>
          </a:p>
          <a:p>
            <a:r>
              <a:rPr lang="en-US" dirty="0">
                <a:solidFill>
                  <a:srgbClr val="0071B2"/>
                </a:solidFill>
                <a:latin typeface="Arial" panose="020B0604020202020204" pitchFamily="34" charset="0"/>
                <a:cs typeface="Arial" panose="020B0604020202020204" pitchFamily="34" charset="0"/>
              </a:rPr>
              <a:t>http://www.nationalautismcenter.org</a:t>
            </a:r>
          </a:p>
        </p:txBody>
      </p:sp>
    </p:spTree>
    <p:extLst>
      <p:ext uri="{BB962C8B-B14F-4D97-AF65-F5344CB8AC3E}">
        <p14:creationId xmlns:p14="http://schemas.microsoft.com/office/powerpoint/2010/main" val="4915007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rtlCol="0">
            <a:normAutofit fontScale="90000"/>
          </a:bodyPr>
          <a:lstStyle/>
          <a:p>
            <a:pPr fontAlgn="auto">
              <a:spcAft>
                <a:spcPts val="0"/>
              </a:spcAft>
              <a:defRPr/>
            </a:pPr>
            <a:r>
              <a:rPr lang="ru-RU" sz="3600" dirty="0" smtClean="0">
                <a:solidFill>
                  <a:srgbClr val="0071B2"/>
                </a:solidFill>
                <a:latin typeface="Arial" panose="020B0604020202020204" pitchFamily="34" charset="0"/>
                <a:cs typeface="Arial" panose="020B0604020202020204" pitchFamily="34" charset="0"/>
              </a:rPr>
              <a:t>Модальности ранних поведенческих вмешательств </a:t>
            </a:r>
            <a:endParaRPr lang="en-US" sz="3600" dirty="0">
              <a:solidFill>
                <a:srgbClr val="0071B2"/>
              </a:solidFill>
              <a:latin typeface="Arial" panose="020B0604020202020204" pitchFamily="34" charset="0"/>
              <a:cs typeface="Arial" panose="020B0604020202020204" pitchFamily="34" charset="0"/>
            </a:endParaRPr>
          </a:p>
        </p:txBody>
      </p:sp>
      <p:sp>
        <p:nvSpPr>
          <p:cNvPr id="118787" name="Content Placeholder 3"/>
          <p:cNvSpPr>
            <a:spLocks noGrp="1"/>
          </p:cNvSpPr>
          <p:nvPr>
            <p:ph idx="4294967295"/>
          </p:nvPr>
        </p:nvSpPr>
        <p:spPr>
          <a:xfrm>
            <a:off x="457200" y="1600200"/>
            <a:ext cx="8229600" cy="3906838"/>
          </a:xfrm>
        </p:spPr>
        <p:txBody>
          <a:bodyPr>
            <a:normAutofit/>
          </a:bodyPr>
          <a:lstStyle/>
          <a:p>
            <a:pPr marL="228600" lvl="0" indent="-228600" defTabSz="914400">
              <a:spcBef>
                <a:spcPts val="600"/>
              </a:spcBef>
              <a:spcAft>
                <a:spcPts val="300"/>
              </a:spcAft>
              <a:buClr>
                <a:srgbClr val="0067A0"/>
              </a:buClr>
              <a:buSzPct val="80000"/>
              <a:buFont typeface="Wingdings" charset="2"/>
              <a:buChar char="u"/>
            </a:pPr>
            <a:r>
              <a:rPr lang="ru-RU" sz="2800" dirty="0" err="1" smtClean="0">
                <a:solidFill>
                  <a:srgbClr val="0067A0"/>
                </a:solidFill>
                <a:latin typeface="Arial"/>
              </a:rPr>
              <a:t>Денверская</a:t>
            </a:r>
            <a:r>
              <a:rPr lang="ru-RU" sz="2800" dirty="0" smtClean="0">
                <a:solidFill>
                  <a:srgbClr val="0067A0"/>
                </a:solidFill>
                <a:latin typeface="Arial"/>
              </a:rPr>
              <a:t> модель раннего вмешательства </a:t>
            </a:r>
            <a:r>
              <a:rPr lang="en-US" sz="2800" dirty="0" smtClean="0">
                <a:solidFill>
                  <a:srgbClr val="0067A0"/>
                </a:solidFill>
                <a:latin typeface="Arial"/>
              </a:rPr>
              <a:t> </a:t>
            </a:r>
            <a:r>
              <a:rPr lang="en-US" sz="2800" dirty="0">
                <a:solidFill>
                  <a:srgbClr val="0067A0"/>
                </a:solidFill>
                <a:latin typeface="Arial"/>
              </a:rPr>
              <a:t>(ESDM)</a:t>
            </a:r>
          </a:p>
          <a:p>
            <a:pPr marL="228600" lvl="0" indent="-228600" defTabSz="914400">
              <a:spcBef>
                <a:spcPts val="600"/>
              </a:spcBef>
              <a:spcAft>
                <a:spcPts val="300"/>
              </a:spcAft>
              <a:buClr>
                <a:srgbClr val="0067A0"/>
              </a:buClr>
              <a:buSzPct val="80000"/>
              <a:buFont typeface="Wingdings" charset="2"/>
              <a:buChar char="u"/>
            </a:pPr>
            <a:r>
              <a:rPr lang="ru-RU" sz="2800" dirty="0" smtClean="0">
                <a:solidFill>
                  <a:srgbClr val="0067A0"/>
                </a:solidFill>
                <a:latin typeface="Arial"/>
              </a:rPr>
              <a:t>Вербальный поведенческий анализ </a:t>
            </a:r>
            <a:r>
              <a:rPr lang="en-US" sz="2800" dirty="0" smtClean="0">
                <a:solidFill>
                  <a:srgbClr val="0067A0"/>
                </a:solidFill>
                <a:latin typeface="Arial"/>
              </a:rPr>
              <a:t>(</a:t>
            </a:r>
            <a:r>
              <a:rPr lang="en-US" sz="2800" dirty="0">
                <a:solidFill>
                  <a:srgbClr val="0067A0"/>
                </a:solidFill>
                <a:latin typeface="Arial"/>
              </a:rPr>
              <a:t>VBA)</a:t>
            </a:r>
          </a:p>
          <a:p>
            <a:pPr marL="228600" lvl="0" indent="-228600" defTabSz="914400">
              <a:spcBef>
                <a:spcPts val="600"/>
              </a:spcBef>
              <a:spcAft>
                <a:spcPts val="300"/>
              </a:spcAft>
              <a:buClr>
                <a:srgbClr val="0067A0"/>
              </a:buClr>
              <a:buSzPct val="80000"/>
              <a:buFont typeface="Wingdings" charset="2"/>
              <a:buChar char="u"/>
            </a:pPr>
            <a:r>
              <a:rPr lang="ru-RU" sz="2800" dirty="0" smtClean="0">
                <a:solidFill>
                  <a:srgbClr val="0067A0"/>
                </a:solidFill>
                <a:latin typeface="Arial"/>
              </a:rPr>
              <a:t>Обучение ключевым реакциям </a:t>
            </a:r>
            <a:r>
              <a:rPr lang="en-US" sz="2800" dirty="0" smtClean="0">
                <a:solidFill>
                  <a:srgbClr val="0067A0"/>
                </a:solidFill>
                <a:latin typeface="Arial"/>
              </a:rPr>
              <a:t>(</a:t>
            </a:r>
            <a:r>
              <a:rPr lang="en-US" sz="2800" dirty="0">
                <a:solidFill>
                  <a:srgbClr val="0067A0"/>
                </a:solidFill>
                <a:latin typeface="Arial"/>
              </a:rPr>
              <a:t>PRT)</a:t>
            </a:r>
          </a:p>
          <a:p>
            <a:pPr marL="228600" lvl="0" indent="-228600" defTabSz="914400">
              <a:spcBef>
                <a:spcPts val="600"/>
              </a:spcBef>
              <a:spcAft>
                <a:spcPts val="300"/>
              </a:spcAft>
              <a:buClr>
                <a:srgbClr val="0067A0"/>
              </a:buClr>
              <a:buSzPct val="80000"/>
              <a:buFont typeface="Wingdings" charset="2"/>
              <a:buChar char="u"/>
            </a:pPr>
            <a:r>
              <a:rPr lang="ru-RU" sz="2800" dirty="0" smtClean="0">
                <a:solidFill>
                  <a:srgbClr val="0067A0"/>
                </a:solidFill>
                <a:latin typeface="Arial"/>
              </a:rPr>
              <a:t>Обучение отдельными блоками </a:t>
            </a:r>
            <a:r>
              <a:rPr lang="en-US" sz="2800" dirty="0" smtClean="0">
                <a:solidFill>
                  <a:srgbClr val="0067A0"/>
                </a:solidFill>
                <a:latin typeface="Arial"/>
              </a:rPr>
              <a:t>(</a:t>
            </a:r>
            <a:r>
              <a:rPr lang="en-US" sz="2800" dirty="0">
                <a:solidFill>
                  <a:srgbClr val="0067A0"/>
                </a:solidFill>
                <a:latin typeface="Arial"/>
              </a:rPr>
              <a:t>DTT)</a:t>
            </a:r>
          </a:p>
          <a:p>
            <a:pPr marL="228600" lvl="0" indent="-228600" defTabSz="914400">
              <a:spcBef>
                <a:spcPts val="600"/>
              </a:spcBef>
              <a:spcAft>
                <a:spcPts val="300"/>
              </a:spcAft>
              <a:buClr>
                <a:srgbClr val="0067A0"/>
              </a:buClr>
              <a:buSzPct val="80000"/>
              <a:buFont typeface="Wingdings" charset="2"/>
              <a:buChar char="u"/>
            </a:pPr>
            <a:r>
              <a:rPr lang="ru-RU" sz="2800" dirty="0" smtClean="0">
                <a:solidFill>
                  <a:srgbClr val="0067A0"/>
                </a:solidFill>
                <a:latin typeface="Arial"/>
              </a:rPr>
              <a:t>Обучение совместному вниманию </a:t>
            </a:r>
            <a:endParaRPr lang="en-US" sz="2800" dirty="0">
              <a:solidFill>
                <a:srgbClr val="0067A0"/>
              </a:solidFill>
              <a:latin typeface="Arial"/>
            </a:endParaRPr>
          </a:p>
        </p:txBody>
      </p:sp>
    </p:spTree>
    <p:extLst>
      <p:ext uri="{BB962C8B-B14F-4D97-AF65-F5344CB8AC3E}">
        <p14:creationId xmlns:p14="http://schemas.microsoft.com/office/powerpoint/2010/main" val="30636577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3600" dirty="0" smtClean="0">
                <a:solidFill>
                  <a:srgbClr val="0071B2"/>
                </a:solidFill>
                <a:latin typeface="Arial" panose="020B0604020202020204" pitchFamily="34" charset="0"/>
                <a:cs typeface="Arial" panose="020B0604020202020204" pitchFamily="34" charset="0"/>
              </a:rPr>
              <a:t>Пакет поведенческих методов </a:t>
            </a:r>
            <a:r>
              <a:rPr lang="en-US" sz="3600" dirty="0" smtClean="0">
                <a:solidFill>
                  <a:srgbClr val="0071B2"/>
                </a:solidFill>
                <a:latin typeface="Arial" panose="020B0604020202020204" pitchFamily="34" charset="0"/>
                <a:cs typeface="Arial" panose="020B0604020202020204" pitchFamily="34" charset="0"/>
              </a:rPr>
              <a:t>(</a:t>
            </a:r>
            <a:r>
              <a:rPr lang="en-US" sz="3600" dirty="0">
                <a:solidFill>
                  <a:srgbClr val="0071B2"/>
                </a:solidFill>
                <a:latin typeface="Arial" panose="020B0604020202020204" pitchFamily="34" charset="0"/>
                <a:cs typeface="Arial" panose="020B0604020202020204" pitchFamily="34" charset="0"/>
              </a:rPr>
              <a:t>231 </a:t>
            </a:r>
            <a:r>
              <a:rPr lang="ru-RU" sz="3600" dirty="0" smtClean="0">
                <a:solidFill>
                  <a:srgbClr val="0071B2"/>
                </a:solidFill>
                <a:latin typeface="Arial" panose="020B0604020202020204" pitchFamily="34" charset="0"/>
                <a:cs typeface="Arial" panose="020B0604020202020204" pitchFamily="34" charset="0"/>
              </a:rPr>
              <a:t>исследование</a:t>
            </a:r>
            <a:r>
              <a:rPr lang="en-US" sz="3600" dirty="0" smtClean="0">
                <a:solidFill>
                  <a:srgbClr val="0071B2"/>
                </a:solidFill>
                <a:latin typeface="Arial" panose="020B0604020202020204" pitchFamily="34" charset="0"/>
                <a:cs typeface="Arial" panose="020B0604020202020204" pitchFamily="34" charset="0"/>
              </a:rPr>
              <a:t>)</a:t>
            </a:r>
            <a:endParaRPr lang="en-US" sz="3600" dirty="0">
              <a:solidFill>
                <a:srgbClr val="0071B2"/>
              </a:solidFill>
              <a:latin typeface="Arial" panose="020B0604020202020204" pitchFamily="34" charset="0"/>
              <a:cs typeface="Arial" panose="020B0604020202020204" pitchFamily="34" charset="0"/>
            </a:endParaRPr>
          </a:p>
        </p:txBody>
      </p:sp>
      <p:sp>
        <p:nvSpPr>
          <p:cNvPr id="64514" name="Content Placeholder 2"/>
          <p:cNvSpPr>
            <a:spLocks noGrp="1"/>
          </p:cNvSpPr>
          <p:nvPr>
            <p:ph idx="1"/>
          </p:nvPr>
        </p:nvSpPr>
        <p:spPr>
          <a:xfrm>
            <a:off x="457200" y="1600200"/>
            <a:ext cx="8229600" cy="3906838"/>
          </a:xfrm>
        </p:spPr>
        <p:txBody>
          <a:bodyPr/>
          <a:lstStyle/>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Уменьшает проблемное поведение и учит функциональному альтернативному поведению или навыкам с помощью применения базовых принципов поведенческих изменений</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Включает области прикладного анализа поведения (А</a:t>
            </a:r>
            <a:r>
              <a:rPr lang="en-US" dirty="0" smtClean="0">
                <a:solidFill>
                  <a:srgbClr val="0067A0"/>
                </a:solidFill>
                <a:latin typeface="Arial"/>
              </a:rPr>
              <a:t>BA</a:t>
            </a:r>
            <a:r>
              <a:rPr lang="ru-RU" dirty="0" smtClean="0">
                <a:solidFill>
                  <a:srgbClr val="0067A0"/>
                </a:solidFill>
                <a:latin typeface="Arial"/>
              </a:rPr>
              <a:t>)</a:t>
            </a:r>
            <a:r>
              <a:rPr lang="en-US" dirty="0" smtClean="0">
                <a:solidFill>
                  <a:srgbClr val="0067A0"/>
                </a:solidFill>
                <a:latin typeface="Arial"/>
              </a:rPr>
              <a:t>,</a:t>
            </a:r>
            <a:r>
              <a:rPr lang="ru-RU" dirty="0" smtClean="0">
                <a:solidFill>
                  <a:srgbClr val="0067A0"/>
                </a:solidFill>
                <a:latin typeface="Arial"/>
              </a:rPr>
              <a:t> поведенческой психологии и позитивной поведенческой поддержки </a:t>
            </a:r>
            <a:endParaRPr lang="en-US" dirty="0">
              <a:solidFill>
                <a:srgbClr val="0067A0"/>
              </a:solidFill>
              <a:latin typeface="Arial"/>
            </a:endParaRPr>
          </a:p>
          <a:p>
            <a:endParaRPr lang="en-US" dirty="0">
              <a:solidFill>
                <a:srgbClr val="000000"/>
              </a:solidFill>
              <a:latin typeface="Univers-Light"/>
            </a:endParaRPr>
          </a:p>
          <a:p>
            <a:endParaRPr lang="en-US" dirty="0"/>
          </a:p>
        </p:txBody>
      </p:sp>
      <p:sp>
        <p:nvSpPr>
          <p:cNvPr id="64515" name="Rectangle 3"/>
          <p:cNvSpPr>
            <a:spLocks noChangeArrowheads="1"/>
          </p:cNvSpPr>
          <p:nvPr/>
        </p:nvSpPr>
        <p:spPr bwMode="auto">
          <a:xfrm>
            <a:off x="4941888" y="6019800"/>
            <a:ext cx="3826817" cy="646331"/>
          </a:xfrm>
          <a:prstGeom prst="rect">
            <a:avLst/>
          </a:prstGeom>
          <a:noFill/>
          <a:ln w="9525">
            <a:noFill/>
            <a:miter lim="800000"/>
            <a:headEnd/>
            <a:tailEnd/>
          </a:ln>
        </p:spPr>
        <p:txBody>
          <a:bodyPr wrap="none">
            <a:spAutoFit/>
          </a:bodyPr>
          <a:lstStyle/>
          <a:p>
            <a:r>
              <a:rPr lang="ru-RU" dirty="0" smtClean="0">
                <a:solidFill>
                  <a:srgbClr val="0071B2"/>
                </a:solidFill>
                <a:latin typeface="Arial" panose="020B0604020202020204" pitchFamily="34" charset="0"/>
                <a:cs typeface="Arial" panose="020B0604020202020204" pitchFamily="34" charset="0"/>
              </a:rPr>
              <a:t>Проект национальных стандартов</a:t>
            </a:r>
            <a:endParaRPr lang="en-US" dirty="0">
              <a:solidFill>
                <a:srgbClr val="0071B2"/>
              </a:solidFill>
              <a:latin typeface="Arial" panose="020B0604020202020204" pitchFamily="34" charset="0"/>
              <a:cs typeface="Arial" panose="020B0604020202020204" pitchFamily="34" charset="0"/>
            </a:endParaRPr>
          </a:p>
          <a:p>
            <a:r>
              <a:rPr lang="en-US" dirty="0">
                <a:solidFill>
                  <a:srgbClr val="0071B2"/>
                </a:solidFill>
                <a:latin typeface="Arial" panose="020B0604020202020204" pitchFamily="34" charset="0"/>
                <a:cs typeface="Arial" panose="020B0604020202020204" pitchFamily="34" charset="0"/>
              </a:rPr>
              <a:t>http://www.nationalautismcenter.org</a:t>
            </a:r>
          </a:p>
        </p:txBody>
      </p:sp>
    </p:spTree>
    <p:extLst>
      <p:ext uri="{BB962C8B-B14F-4D97-AF65-F5344CB8AC3E}">
        <p14:creationId xmlns:p14="http://schemas.microsoft.com/office/powerpoint/2010/main" val="4554517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normAutofit/>
          </a:bodyPr>
          <a:lstStyle/>
          <a:p>
            <a:r>
              <a:rPr lang="en-US" sz="3600" dirty="0" smtClean="0">
                <a:solidFill>
                  <a:srgbClr val="0071B2"/>
                </a:solidFill>
                <a:latin typeface="Arial" panose="020B0604020202020204" pitchFamily="34" charset="0"/>
                <a:cs typeface="Arial" panose="020B0604020202020204" pitchFamily="34" charset="0"/>
              </a:rPr>
              <a:t>“</a:t>
            </a:r>
            <a:r>
              <a:rPr lang="ru-RU" sz="3600" dirty="0" smtClean="0">
                <a:solidFill>
                  <a:srgbClr val="0071B2"/>
                </a:solidFill>
                <a:latin typeface="Arial" panose="020B0604020202020204" pitchFamily="34" charset="0"/>
                <a:cs typeface="Arial" panose="020B0604020202020204" pitchFamily="34" charset="0"/>
              </a:rPr>
              <a:t>Возможные</a:t>
            </a:r>
            <a:r>
              <a:rPr lang="en-US" sz="3600" dirty="0" smtClean="0">
                <a:solidFill>
                  <a:srgbClr val="0071B2"/>
                </a:solidFill>
                <a:latin typeface="Arial" panose="020B0604020202020204" pitchFamily="34" charset="0"/>
                <a:cs typeface="Arial" panose="020B0604020202020204" pitchFamily="34" charset="0"/>
              </a:rPr>
              <a:t>”</a:t>
            </a:r>
            <a:r>
              <a:rPr lang="ru-RU" sz="3600" dirty="0" smtClean="0">
                <a:solidFill>
                  <a:srgbClr val="0071B2"/>
                </a:solidFill>
                <a:latin typeface="Arial" panose="020B0604020202020204" pitchFamily="34" charset="0"/>
                <a:cs typeface="Arial" panose="020B0604020202020204" pitchFamily="34" charset="0"/>
              </a:rPr>
              <a:t> методы лечения</a:t>
            </a:r>
            <a:endParaRPr lang="en-US" sz="3600" dirty="0">
              <a:solidFill>
                <a:srgbClr val="0071B2"/>
              </a:solidFill>
              <a:latin typeface="Arial" panose="020B0604020202020204" pitchFamily="34" charset="0"/>
              <a:cs typeface="Arial" panose="020B0604020202020204" pitchFamily="34" charset="0"/>
            </a:endParaRPr>
          </a:p>
        </p:txBody>
      </p:sp>
      <p:sp>
        <p:nvSpPr>
          <p:cNvPr id="68610" name="Content Placeholder 2"/>
          <p:cNvSpPr>
            <a:spLocks noGrp="1"/>
          </p:cNvSpPr>
          <p:nvPr>
            <p:ph idx="1"/>
          </p:nvPr>
        </p:nvSpPr>
        <p:spPr>
          <a:xfrm>
            <a:off x="457200" y="1600200"/>
            <a:ext cx="8229600" cy="3906838"/>
          </a:xfrm>
        </p:spPr>
        <p:txBody>
          <a:bodyPr>
            <a:normAutofit fontScale="92500"/>
          </a:bodyPr>
          <a:lstStyle/>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Вспомогательная и альтернативная коммуникация </a:t>
            </a:r>
            <a:r>
              <a:rPr lang="en-US" dirty="0" smtClean="0">
                <a:solidFill>
                  <a:srgbClr val="0067A0"/>
                </a:solidFill>
                <a:latin typeface="Arial"/>
              </a:rPr>
              <a:t> (</a:t>
            </a:r>
            <a:r>
              <a:rPr lang="ru-RU" dirty="0" smtClean="0">
                <a:solidFill>
                  <a:srgbClr val="0067A0"/>
                </a:solidFill>
                <a:latin typeface="Arial"/>
              </a:rPr>
              <a:t>ВАК</a:t>
            </a:r>
            <a:r>
              <a:rPr lang="en-US" dirty="0" smtClean="0">
                <a:solidFill>
                  <a:srgbClr val="0067A0"/>
                </a:solidFill>
                <a:latin typeface="Arial"/>
              </a:rPr>
              <a:t>)</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Пакет </a:t>
            </a:r>
            <a:r>
              <a:rPr lang="ru-RU" dirty="0" err="1" smtClean="0">
                <a:solidFill>
                  <a:srgbClr val="0067A0"/>
                </a:solidFill>
                <a:latin typeface="Arial"/>
              </a:rPr>
              <a:t>когнитивно</a:t>
            </a:r>
            <a:r>
              <a:rPr lang="ru-RU" dirty="0" smtClean="0">
                <a:solidFill>
                  <a:srgbClr val="0067A0"/>
                </a:solidFill>
                <a:latin typeface="Arial"/>
              </a:rPr>
              <a:t>-поведенческих вмешательств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Физические упражнения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Музыкальная терапия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Система коммуникации обменом изображениями (</a:t>
            </a:r>
            <a:r>
              <a:rPr lang="en-US" dirty="0" smtClean="0">
                <a:solidFill>
                  <a:srgbClr val="0067A0"/>
                </a:solidFill>
                <a:latin typeface="Arial"/>
              </a:rPr>
              <a:t>PECS</a:t>
            </a:r>
            <a:r>
              <a:rPr lang="ru-RU" dirty="0" smtClean="0">
                <a:solidFill>
                  <a:srgbClr val="0067A0"/>
                </a:solidFill>
                <a:latin typeface="Arial"/>
              </a:rPr>
              <a:t>)</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Пакет методов обучения социальным навыкам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Обучение модели психического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Методы на основе развития отношений </a:t>
            </a:r>
            <a:endParaRPr lang="en-US" dirty="0">
              <a:solidFill>
                <a:srgbClr val="0067A0"/>
              </a:solidFill>
              <a:latin typeface="Arial"/>
            </a:endParaRPr>
          </a:p>
          <a:p>
            <a:pPr lvl="1"/>
            <a:endParaRPr lang="en-US" dirty="0"/>
          </a:p>
          <a:p>
            <a:endParaRPr lang="en-US" dirty="0"/>
          </a:p>
          <a:p>
            <a:endParaRPr lang="en-US" dirty="0"/>
          </a:p>
          <a:p>
            <a:endParaRPr lang="en-US" dirty="0"/>
          </a:p>
          <a:p>
            <a:endParaRPr lang="en-US" dirty="0"/>
          </a:p>
        </p:txBody>
      </p:sp>
      <p:sp>
        <p:nvSpPr>
          <p:cNvPr id="68611" name="Rectangle 3"/>
          <p:cNvSpPr>
            <a:spLocks noChangeArrowheads="1"/>
          </p:cNvSpPr>
          <p:nvPr/>
        </p:nvSpPr>
        <p:spPr bwMode="auto">
          <a:xfrm>
            <a:off x="4819650" y="6019800"/>
            <a:ext cx="3978397" cy="646331"/>
          </a:xfrm>
          <a:prstGeom prst="rect">
            <a:avLst/>
          </a:prstGeom>
          <a:noFill/>
          <a:ln w="9525">
            <a:noFill/>
            <a:miter lim="800000"/>
            <a:headEnd/>
            <a:tailEnd/>
          </a:ln>
        </p:spPr>
        <p:txBody>
          <a:bodyPr wrap="none">
            <a:spAutoFit/>
          </a:bodyPr>
          <a:lstStyle/>
          <a:p>
            <a:r>
              <a:rPr lang="ru-RU" dirty="0" smtClean="0">
                <a:solidFill>
                  <a:srgbClr val="0071B2"/>
                </a:solidFill>
                <a:latin typeface="Arial" panose="020B0604020202020204" pitchFamily="34" charset="0"/>
                <a:cs typeface="Arial" panose="020B0604020202020204" pitchFamily="34" charset="0"/>
              </a:rPr>
              <a:t>Проект национальных стандартов</a:t>
            </a:r>
            <a:endParaRPr lang="en-US" dirty="0">
              <a:solidFill>
                <a:srgbClr val="0071B2"/>
              </a:solidFill>
              <a:latin typeface="Arial" panose="020B0604020202020204" pitchFamily="34" charset="0"/>
              <a:cs typeface="Arial" panose="020B0604020202020204" pitchFamily="34" charset="0"/>
            </a:endParaRPr>
          </a:p>
          <a:p>
            <a:r>
              <a:rPr lang="en-US" dirty="0">
                <a:solidFill>
                  <a:srgbClr val="0071B2"/>
                </a:solidFill>
                <a:latin typeface="Arial" panose="020B0604020202020204" pitchFamily="34" charset="0"/>
                <a:cs typeface="Arial" panose="020B0604020202020204" pitchFamily="34" charset="0"/>
              </a:rPr>
              <a:t>http://www.nationalautismcenter.org</a:t>
            </a:r>
          </a:p>
        </p:txBody>
      </p:sp>
    </p:spTree>
    <p:extLst>
      <p:ext uri="{BB962C8B-B14F-4D97-AF65-F5344CB8AC3E}">
        <p14:creationId xmlns:p14="http://schemas.microsoft.com/office/powerpoint/2010/main" val="32189990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84772" y="5969"/>
            <a:ext cx="8229600" cy="1143000"/>
          </a:xfrm>
          <a:extLst/>
        </p:spPr>
        <p:txBody>
          <a:bodyPr rIns="39688" rtlCol="0">
            <a:noAutofit/>
          </a:bodyPr>
          <a:lstStyle/>
          <a:p>
            <a:pPr fontAlgn="auto">
              <a:spcAft>
                <a:spcPts val="0"/>
              </a:spcAft>
              <a:defRPr/>
            </a:pPr>
            <a:r>
              <a:rPr lang="ru-RU" sz="3600" dirty="0" smtClean="0">
                <a:solidFill>
                  <a:srgbClr val="0071B2"/>
                </a:solidFill>
                <a:latin typeface="Arial" panose="020B0604020202020204" pitchFamily="34" charset="0"/>
                <a:cs typeface="Arial" panose="020B0604020202020204" pitchFamily="34" charset="0"/>
              </a:rPr>
              <a:t>Фармакотерапия поведения при РАС</a:t>
            </a:r>
            <a:endParaRPr lang="en-US" sz="3600" dirty="0"/>
          </a:p>
        </p:txBody>
      </p:sp>
      <p:sp>
        <p:nvSpPr>
          <p:cNvPr id="25602" name="Rectangle 2"/>
          <p:cNvSpPr>
            <a:spLocks noGrp="1" noChangeArrowheads="1"/>
          </p:cNvSpPr>
          <p:nvPr>
            <p:ph idx="1"/>
          </p:nvPr>
        </p:nvSpPr>
        <p:spPr>
          <a:xfrm>
            <a:off x="457200" y="798182"/>
            <a:ext cx="8229600" cy="5038474"/>
          </a:xfrm>
          <a:extLst/>
        </p:spPr>
        <p:txBody>
          <a:bodyPr lIns="25400" tIns="25400" rIns="39688" bIns="25400" rtlCol="0">
            <a:noAutofit/>
          </a:bodyPr>
          <a:lstStyle/>
          <a:p>
            <a:pPr marL="14288" indent="0" algn="ctr" fontAlgn="auto">
              <a:lnSpc>
                <a:spcPct val="120000"/>
              </a:lnSpc>
              <a:spcBef>
                <a:spcPts val="600"/>
              </a:spcBef>
              <a:spcAft>
                <a:spcPts val="0"/>
              </a:spcAft>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b="1" dirty="0" smtClean="0">
                <a:solidFill>
                  <a:srgbClr val="0071B2"/>
                </a:solidFill>
                <a:latin typeface="Arial" panose="020B0604020202020204" pitchFamily="34" charset="0"/>
                <a:cs typeface="Arial" panose="020B0604020202020204" pitchFamily="34" charset="0"/>
              </a:rPr>
              <a:t>Какие вещества применялись для лечения аутизма</a:t>
            </a:r>
            <a:r>
              <a:rPr lang="en-US" sz="1700" b="1" dirty="0" smtClean="0">
                <a:solidFill>
                  <a:srgbClr val="0071B2"/>
                </a:solidFill>
                <a:latin typeface="Arial" panose="020B0604020202020204" pitchFamily="34" charset="0"/>
                <a:cs typeface="Arial" panose="020B0604020202020204" pitchFamily="34" charset="0"/>
              </a:rPr>
              <a:t>?</a:t>
            </a:r>
            <a:endParaRPr lang="en-US" sz="1700" b="1"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smtClean="0">
                <a:solidFill>
                  <a:srgbClr val="0071B2"/>
                </a:solidFill>
                <a:latin typeface="Arial" panose="020B0604020202020204" pitchFamily="34" charset="0"/>
                <a:cs typeface="Arial" panose="020B0604020202020204" pitchFamily="34" charset="0"/>
              </a:rPr>
              <a:t>Нейролептики</a:t>
            </a:r>
            <a:r>
              <a:rPr lang="en-US" sz="1700" dirty="0" smtClean="0">
                <a:solidFill>
                  <a:srgbClr val="0071B2"/>
                </a:solidFill>
                <a:latin typeface="Arial" panose="020B0604020202020204" pitchFamily="34" charset="0"/>
                <a:cs typeface="Arial" panose="020B0604020202020204" pitchFamily="34" charset="0"/>
              </a:rPr>
              <a:t> </a:t>
            </a:r>
            <a:r>
              <a:rPr lang="en-US" sz="1700" dirty="0">
                <a:solidFill>
                  <a:srgbClr val="0071B2"/>
                </a:solidFill>
                <a:latin typeface="Arial" panose="020B0604020202020204" pitchFamily="34" charset="0"/>
                <a:cs typeface="Arial" panose="020B0604020202020204" pitchFamily="34" charset="0"/>
              </a:rPr>
              <a:t>	</a:t>
            </a:r>
            <a:r>
              <a:rPr lang="ru-RU" sz="1700" dirty="0" err="1" smtClean="0">
                <a:solidFill>
                  <a:srgbClr val="0071B2"/>
                </a:solidFill>
                <a:latin typeface="Arial" panose="020B0604020202020204" pitchFamily="34" charset="0"/>
                <a:cs typeface="Arial" panose="020B0604020202020204" pitchFamily="34" charset="0"/>
              </a:rPr>
              <a:t>Психостимуляторы</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charset="0"/>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err="1" smtClean="0">
                <a:solidFill>
                  <a:srgbClr val="0071B2"/>
                </a:solidFill>
                <a:latin typeface="Arial" panose="020B0604020202020204" pitchFamily="34" charset="0"/>
                <a:cs typeface="Arial" panose="020B0604020202020204" pitchFamily="34" charset="0"/>
              </a:rPr>
              <a:t>Клонидин</a:t>
            </a:r>
            <a:r>
              <a:rPr lang="ru-RU" sz="1700" dirty="0" smtClean="0">
                <a:solidFill>
                  <a:srgbClr val="0071B2"/>
                </a:solidFill>
                <a:latin typeface="Arial" panose="020B0604020202020204" pitchFamily="34" charset="0"/>
                <a:cs typeface="Arial" panose="020B0604020202020204" pitchFamily="34" charset="0"/>
              </a:rPr>
              <a:t>/</a:t>
            </a:r>
            <a:r>
              <a:rPr lang="ru-RU" sz="1700" dirty="0" err="1" smtClean="0">
                <a:solidFill>
                  <a:srgbClr val="0071B2"/>
                </a:solidFill>
                <a:latin typeface="Arial" panose="020B0604020202020204" pitchFamily="34" charset="0"/>
                <a:cs typeface="Arial" panose="020B0604020202020204" pitchFamily="34" charset="0"/>
              </a:rPr>
              <a:t>гуанфацин</a:t>
            </a:r>
            <a:r>
              <a:rPr lang="en-US" sz="1700" dirty="0">
                <a:solidFill>
                  <a:srgbClr val="0071B2"/>
                </a:solidFill>
                <a:latin typeface="Arial" panose="020B0604020202020204" pitchFamily="34" charset="0"/>
                <a:cs typeface="Arial" panose="020B0604020202020204" pitchFamily="34" charset="0"/>
              </a:rPr>
              <a:t>	</a:t>
            </a:r>
            <a:r>
              <a:rPr lang="ru-RU" sz="1700" dirty="0" smtClean="0">
                <a:solidFill>
                  <a:srgbClr val="0071B2"/>
                </a:solidFill>
                <a:latin typeface="Arial" panose="020B0604020202020204" pitchFamily="34" charset="0"/>
                <a:cs typeface="Arial" panose="020B0604020202020204" pitchFamily="34" charset="0"/>
              </a:rPr>
              <a:t>Бета-блокаторы</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err="1" smtClean="0">
                <a:solidFill>
                  <a:srgbClr val="0071B2"/>
                </a:solidFill>
                <a:latin typeface="Arial" panose="020B0604020202020204" pitchFamily="34" charset="0"/>
                <a:cs typeface="Arial" panose="020B0604020202020204" pitchFamily="34" charset="0"/>
              </a:rPr>
              <a:t>Фенфлурамин</a:t>
            </a:r>
            <a:r>
              <a:rPr lang="en-US" sz="1700" dirty="0">
                <a:solidFill>
                  <a:srgbClr val="0071B2"/>
                </a:solidFill>
                <a:latin typeface="Arial" panose="020B0604020202020204" pitchFamily="34" charset="0"/>
                <a:cs typeface="Arial" panose="020B0604020202020204" pitchFamily="34" charset="0"/>
              </a:rPr>
              <a:t>	</a:t>
            </a:r>
            <a:r>
              <a:rPr lang="ru-RU" sz="1700" dirty="0" err="1" smtClean="0">
                <a:solidFill>
                  <a:srgbClr val="0071B2"/>
                </a:solidFill>
                <a:latin typeface="Arial" panose="020B0604020202020204" pitchFamily="34" charset="0"/>
                <a:cs typeface="Arial" panose="020B0604020202020204" pitchFamily="34" charset="0"/>
              </a:rPr>
              <a:t>Налтрексон</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err="1" smtClean="0">
                <a:solidFill>
                  <a:srgbClr val="0071B2"/>
                </a:solidFill>
                <a:latin typeface="Arial" panose="020B0604020202020204" pitchFamily="34" charset="0"/>
                <a:cs typeface="Arial" panose="020B0604020202020204" pitchFamily="34" charset="0"/>
              </a:rPr>
              <a:t>Налоксон</a:t>
            </a:r>
            <a:r>
              <a:rPr lang="en-US" sz="1700" dirty="0">
                <a:solidFill>
                  <a:srgbClr val="0071B2"/>
                </a:solidFill>
                <a:latin typeface="Arial" panose="020B0604020202020204" pitchFamily="34" charset="0"/>
                <a:cs typeface="Arial" panose="020B0604020202020204" pitchFamily="34" charset="0"/>
              </a:rPr>
              <a:t>	</a:t>
            </a:r>
            <a:r>
              <a:rPr lang="ru-RU" sz="1700" dirty="0" smtClean="0">
                <a:solidFill>
                  <a:srgbClr val="0071B2"/>
                </a:solidFill>
                <a:latin typeface="Arial" panose="020B0604020202020204" pitchFamily="34" charset="0"/>
                <a:cs typeface="Arial" panose="020B0604020202020204" pitchFamily="34" charset="0"/>
              </a:rPr>
              <a:t>Трициклические АД</a:t>
            </a:r>
          </a:p>
          <a:p>
            <a:pPr marL="1328738" lvl="3" indent="0">
              <a:lnSpc>
                <a:spcPct val="120000"/>
              </a:lnSpc>
              <a:spcBef>
                <a:spcPts val="600"/>
              </a:spcBef>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smtClean="0">
                <a:solidFill>
                  <a:srgbClr val="0071B2"/>
                </a:solidFill>
                <a:latin typeface="Arial" panose="020B0604020202020204" pitchFamily="34" charset="0"/>
                <a:cs typeface="Arial" panose="020B0604020202020204" pitchFamily="34" charset="0"/>
              </a:rPr>
              <a:t>СИОЗС </a:t>
            </a:r>
            <a:r>
              <a:rPr lang="en-US" sz="1700" dirty="0">
                <a:solidFill>
                  <a:srgbClr val="0071B2"/>
                </a:solidFill>
                <a:latin typeface="Arial" panose="020B0604020202020204" pitchFamily="34" charset="0"/>
                <a:cs typeface="Arial" panose="020B0604020202020204" pitchFamily="34" charset="0"/>
              </a:rPr>
              <a:t>	</a:t>
            </a:r>
            <a:r>
              <a:rPr lang="ru-RU" sz="1700" dirty="0" err="1" smtClean="0">
                <a:solidFill>
                  <a:srgbClr val="0071B2"/>
                </a:solidFill>
                <a:latin typeface="Arial" panose="020B0604020202020204" pitchFamily="34" charset="0"/>
                <a:cs typeface="Arial" panose="020B0604020202020204" pitchFamily="34" charset="0"/>
              </a:rPr>
              <a:t>Кломипрамин</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smtClean="0">
                <a:solidFill>
                  <a:srgbClr val="0071B2"/>
                </a:solidFill>
                <a:latin typeface="Arial" panose="020B0604020202020204" pitchFamily="34" charset="0"/>
                <a:cs typeface="Arial" panose="020B0604020202020204" pitchFamily="34" charset="0"/>
              </a:rPr>
              <a:t>Карбонат лития</a:t>
            </a:r>
            <a:r>
              <a:rPr lang="en-US" sz="1700" dirty="0">
                <a:solidFill>
                  <a:srgbClr val="0071B2"/>
                </a:solidFill>
                <a:latin typeface="Arial" panose="020B0604020202020204" pitchFamily="34" charset="0"/>
                <a:cs typeface="Arial" panose="020B0604020202020204" pitchFamily="34" charset="0"/>
              </a:rPr>
              <a:t>	</a:t>
            </a:r>
            <a:r>
              <a:rPr lang="ru-RU" sz="1700" dirty="0" err="1" smtClean="0">
                <a:solidFill>
                  <a:srgbClr val="0071B2"/>
                </a:solidFill>
                <a:latin typeface="Arial" panose="020B0604020202020204" pitchFamily="34" charset="0"/>
                <a:cs typeface="Arial" panose="020B0604020202020204" pitchFamily="34" charset="0"/>
              </a:rPr>
              <a:t>Буспирон</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smtClean="0">
                <a:solidFill>
                  <a:srgbClr val="0071B2"/>
                </a:solidFill>
                <a:latin typeface="Arial" panose="020B0604020202020204" pitchFamily="34" charset="0"/>
                <a:cs typeface="Arial" panose="020B0604020202020204" pitchFamily="34" charset="0"/>
              </a:rPr>
              <a:t>Противосудорожные</a:t>
            </a:r>
            <a:r>
              <a:rPr lang="en-US" sz="1700" dirty="0">
                <a:solidFill>
                  <a:srgbClr val="0071B2"/>
                </a:solidFill>
                <a:latin typeface="Arial" panose="020B0604020202020204" pitchFamily="34" charset="0"/>
                <a:cs typeface="Arial" panose="020B0604020202020204" pitchFamily="34" charset="0"/>
              </a:rPr>
              <a:t>	</a:t>
            </a:r>
            <a:r>
              <a:rPr lang="ru-RU" sz="1700" dirty="0" err="1" smtClean="0">
                <a:solidFill>
                  <a:srgbClr val="0071B2"/>
                </a:solidFill>
                <a:latin typeface="Arial" panose="020B0604020202020204" pitchFamily="34" charset="0"/>
                <a:cs typeface="Arial" panose="020B0604020202020204" pitchFamily="34" charset="0"/>
              </a:rPr>
              <a:t>Пиродоксин</a:t>
            </a:r>
            <a:r>
              <a:rPr lang="en-US" sz="1700" dirty="0" smtClean="0">
                <a:solidFill>
                  <a:srgbClr val="0071B2"/>
                </a:solidFill>
                <a:latin typeface="Arial" panose="020B0604020202020204" pitchFamily="34" charset="0"/>
                <a:cs typeface="Arial" panose="020B0604020202020204" pitchFamily="34" charset="0"/>
              </a:rPr>
              <a:t>/</a:t>
            </a:r>
            <a:r>
              <a:rPr lang="ru-RU" sz="1700" dirty="0" smtClean="0">
                <a:solidFill>
                  <a:srgbClr val="0071B2"/>
                </a:solidFill>
                <a:latin typeface="Arial" panose="020B0604020202020204" pitchFamily="34" charset="0"/>
                <a:cs typeface="Arial" panose="020B0604020202020204" pitchFamily="34" charset="0"/>
              </a:rPr>
              <a:t>магний</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smtClean="0">
                <a:solidFill>
                  <a:srgbClr val="0071B2"/>
                </a:solidFill>
                <a:latin typeface="Arial" panose="020B0604020202020204" pitchFamily="34" charset="0"/>
                <a:cs typeface="Arial" panose="020B0604020202020204" pitchFamily="34" charset="0"/>
              </a:rPr>
              <a:t>Внутривенный иммуноглобулин</a:t>
            </a:r>
            <a:r>
              <a:rPr lang="en-US" sz="1700" dirty="0">
                <a:solidFill>
                  <a:srgbClr val="0071B2"/>
                </a:solidFill>
                <a:latin typeface="Arial" panose="020B0604020202020204" pitchFamily="34" charset="0"/>
                <a:cs typeface="Arial" panose="020B0604020202020204" pitchFamily="34" charset="0"/>
              </a:rPr>
              <a:t>	</a:t>
            </a:r>
            <a:r>
              <a:rPr lang="ru-RU" sz="1700" dirty="0" smtClean="0">
                <a:solidFill>
                  <a:srgbClr val="0071B2"/>
                </a:solidFill>
                <a:latin typeface="Arial" panose="020B0604020202020204" pitchFamily="34" charset="0"/>
                <a:cs typeface="Arial" panose="020B0604020202020204" pitchFamily="34" charset="0"/>
              </a:rPr>
              <a:t>Секретин</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charset="0"/>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en-US" sz="1700" dirty="0" smtClean="0">
                <a:solidFill>
                  <a:srgbClr val="0071B2"/>
                </a:solidFill>
                <a:latin typeface="Arial" panose="020B0604020202020204" pitchFamily="34" charset="0"/>
                <a:cs typeface="Arial" panose="020B0604020202020204" pitchFamily="34" charset="0"/>
              </a:rPr>
              <a:t>D-</a:t>
            </a:r>
            <a:r>
              <a:rPr lang="ru-RU" sz="1700" dirty="0" err="1" smtClean="0">
                <a:solidFill>
                  <a:srgbClr val="0071B2"/>
                </a:solidFill>
                <a:latin typeface="Arial" panose="020B0604020202020204" pitchFamily="34" charset="0"/>
                <a:cs typeface="Arial" panose="020B0604020202020204" pitchFamily="34" charset="0"/>
              </a:rPr>
              <a:t>циклозерин</a:t>
            </a:r>
            <a:r>
              <a:rPr lang="en-US" sz="1700" dirty="0">
                <a:solidFill>
                  <a:srgbClr val="0071B2"/>
                </a:solidFill>
                <a:latin typeface="Arial" panose="020B0604020202020204" pitchFamily="34" charset="0"/>
                <a:cs typeface="Arial" panose="020B0604020202020204" pitchFamily="34" charset="0"/>
              </a:rPr>
              <a:t>	</a:t>
            </a:r>
            <a:r>
              <a:rPr lang="ru-RU" sz="1700" dirty="0" err="1" smtClean="0">
                <a:solidFill>
                  <a:srgbClr val="0071B2"/>
                </a:solidFill>
                <a:latin typeface="Arial" panose="020B0604020202020204" pitchFamily="34" charset="0"/>
                <a:cs typeface="Arial" panose="020B0604020202020204" pitchFamily="34" charset="0"/>
              </a:rPr>
              <a:t>Мемантин</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charset="0"/>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err="1" smtClean="0">
                <a:solidFill>
                  <a:srgbClr val="0071B2"/>
                </a:solidFill>
                <a:latin typeface="Arial" panose="020B0604020202020204" pitchFamily="34" charset="0"/>
                <a:cs typeface="Arial" panose="020B0604020202020204" pitchFamily="34" charset="0"/>
              </a:rPr>
              <a:t>Галантамин</a:t>
            </a:r>
            <a:r>
              <a:rPr lang="en-US" sz="1700" dirty="0">
                <a:solidFill>
                  <a:srgbClr val="0071B2"/>
                </a:solidFill>
                <a:latin typeface="Arial" panose="020B0604020202020204" pitchFamily="34" charset="0"/>
                <a:cs typeface="Arial" panose="020B0604020202020204" pitchFamily="34" charset="0"/>
              </a:rPr>
              <a:t>	</a:t>
            </a:r>
            <a:r>
              <a:rPr lang="ru-RU" sz="1700" dirty="0" err="1" smtClean="0">
                <a:solidFill>
                  <a:srgbClr val="0071B2"/>
                </a:solidFill>
                <a:latin typeface="Arial" panose="020B0604020202020204" pitchFamily="34" charset="0"/>
                <a:cs typeface="Arial" panose="020B0604020202020204" pitchFamily="34" charset="0"/>
              </a:rPr>
              <a:t>Донепезил</a:t>
            </a:r>
            <a:endParaRPr lang="en-US" sz="1700" dirty="0">
              <a:solidFill>
                <a:srgbClr val="0071B2"/>
              </a:solidFill>
              <a:latin typeface="Arial" panose="020B0604020202020204" pitchFamily="34" charset="0"/>
              <a:cs typeface="Arial" panose="020B0604020202020204" pitchFamily="34" charset="0"/>
            </a:endParaRPr>
          </a:p>
          <a:p>
            <a:pPr marL="1328738" lvl="3" indent="0">
              <a:lnSpc>
                <a:spcPct val="120000"/>
              </a:lnSpc>
              <a:spcBef>
                <a:spcPts val="600"/>
              </a:spcBef>
              <a:buFont typeface="Arial" charset="0"/>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smtClean="0">
                <a:solidFill>
                  <a:srgbClr val="0071B2"/>
                </a:solidFill>
                <a:latin typeface="Arial" panose="020B0604020202020204" pitchFamily="34" charset="0"/>
                <a:cs typeface="Arial" panose="020B0604020202020204" pitchFamily="34" charset="0"/>
              </a:rPr>
              <a:t>Окситоцин</a:t>
            </a:r>
            <a:r>
              <a:rPr lang="en-US" sz="1700" dirty="0" smtClean="0">
                <a:solidFill>
                  <a:srgbClr val="0071B2"/>
                </a:solidFill>
                <a:latin typeface="Arial" panose="020B0604020202020204" pitchFamily="34" charset="0"/>
                <a:cs typeface="Arial" panose="020B0604020202020204" pitchFamily="34" charset="0"/>
              </a:rPr>
              <a:t>                                        </a:t>
            </a:r>
            <a:r>
              <a:rPr lang="ru-RU" sz="1700" dirty="0" smtClean="0">
                <a:solidFill>
                  <a:srgbClr val="0071B2"/>
                </a:solidFill>
                <a:latin typeface="Arial" panose="020B0604020202020204" pitchFamily="34" charset="0"/>
                <a:cs typeface="Arial" panose="020B0604020202020204" pitchFamily="34" charset="0"/>
              </a:rPr>
              <a:t>Стволовые клетки</a:t>
            </a:r>
            <a:endParaRPr lang="en-US" sz="1700" dirty="0">
              <a:solidFill>
                <a:srgbClr val="0071B2"/>
              </a:solidFill>
              <a:latin typeface="Arial" panose="020B0604020202020204" pitchFamily="34" charset="0"/>
              <a:cs typeface="Arial" panose="020B0604020202020204" pitchFamily="34" charset="0"/>
            </a:endParaRPr>
          </a:p>
          <a:p>
            <a:pPr marL="71438" indent="0" algn="ctr">
              <a:spcBef>
                <a:spcPts val="600"/>
              </a:spcBef>
              <a:buFont typeface="Arial" charset="0"/>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endParaRPr lang="en-US" sz="800" dirty="0">
              <a:solidFill>
                <a:schemeClr val="tx1">
                  <a:lumMod val="50000"/>
                </a:schemeClr>
              </a:solidFill>
            </a:endParaRPr>
          </a:p>
          <a:p>
            <a:pPr marL="71438" indent="0" algn="ctr">
              <a:spcBef>
                <a:spcPts val="600"/>
              </a:spcBef>
              <a:buFont typeface="Arial" charset="0"/>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dirty="0" smtClean="0">
                <a:solidFill>
                  <a:srgbClr val="0071B2"/>
                </a:solidFill>
                <a:latin typeface="Arial" panose="020B0604020202020204" pitchFamily="34" charset="0"/>
                <a:cs typeface="Arial" panose="020B0604020202020204" pitchFamily="34" charset="0"/>
              </a:rPr>
              <a:t>Проще ответить на вопрос</a:t>
            </a:r>
            <a:r>
              <a:rPr lang="en-US" sz="1700" dirty="0" smtClean="0">
                <a:solidFill>
                  <a:srgbClr val="0071B2"/>
                </a:solidFill>
                <a:latin typeface="Arial" panose="020B0604020202020204" pitchFamily="34" charset="0"/>
                <a:cs typeface="Arial" panose="020B0604020202020204" pitchFamily="34" charset="0"/>
              </a:rPr>
              <a:t>: </a:t>
            </a:r>
            <a:endParaRPr lang="en-US" sz="1700" dirty="0">
              <a:solidFill>
                <a:srgbClr val="0071B2"/>
              </a:solidFill>
              <a:latin typeface="Arial" panose="020B0604020202020204" pitchFamily="34" charset="0"/>
              <a:cs typeface="Arial" panose="020B0604020202020204" pitchFamily="34" charset="0"/>
            </a:endParaRPr>
          </a:p>
          <a:p>
            <a:pPr marL="14288" indent="0" algn="ctr" fontAlgn="auto">
              <a:spcBef>
                <a:spcPts val="600"/>
              </a:spcBef>
              <a:spcAft>
                <a:spcPts val="0"/>
              </a:spcAft>
              <a:buFont typeface="Arial"/>
              <a:buNone/>
              <a:tabLst>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 pos="4838700" algn="l"/>
                <a:tab pos="5524500" algn="l"/>
              </a:tabLst>
              <a:defRPr/>
            </a:pPr>
            <a:r>
              <a:rPr lang="ru-RU" sz="1700" b="1" i="1" dirty="0" smtClean="0">
                <a:solidFill>
                  <a:srgbClr val="0071B2"/>
                </a:solidFill>
                <a:latin typeface="Arial" panose="020B0604020202020204" pitchFamily="34" charset="0"/>
                <a:cs typeface="Arial" panose="020B0604020202020204" pitchFamily="34" charset="0"/>
              </a:rPr>
              <a:t>Какой класс </a:t>
            </a:r>
            <a:r>
              <a:rPr lang="ru-RU" sz="1700" b="1" i="1" dirty="0" err="1" smtClean="0">
                <a:solidFill>
                  <a:srgbClr val="0071B2"/>
                </a:solidFill>
                <a:latin typeface="Arial" panose="020B0604020202020204" pitchFamily="34" charset="0"/>
                <a:cs typeface="Arial" panose="020B0604020202020204" pitchFamily="34" charset="0"/>
              </a:rPr>
              <a:t>психоактивных</a:t>
            </a:r>
            <a:r>
              <a:rPr lang="ru-RU" sz="1700" b="1" i="1" dirty="0" smtClean="0">
                <a:solidFill>
                  <a:srgbClr val="0071B2"/>
                </a:solidFill>
                <a:latin typeface="Arial" panose="020B0604020202020204" pitchFamily="34" charset="0"/>
                <a:cs typeface="Arial" panose="020B0604020202020204" pitchFamily="34" charset="0"/>
              </a:rPr>
              <a:t> веществ не применялся для лечения аутизма</a:t>
            </a:r>
            <a:r>
              <a:rPr lang="en-US" sz="1700" b="1" i="1" dirty="0" smtClean="0">
                <a:solidFill>
                  <a:srgbClr val="0071B2"/>
                </a:solidFill>
                <a:latin typeface="Arial" panose="020B0604020202020204" pitchFamily="34" charset="0"/>
                <a:cs typeface="Arial" panose="020B0604020202020204" pitchFamily="34" charset="0"/>
              </a:rPr>
              <a:t>?</a:t>
            </a:r>
            <a:endParaRPr lang="en-US" sz="1700" b="1" i="1" dirty="0">
              <a:solidFill>
                <a:srgbClr val="0071B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83417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60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60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602">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60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60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602">
                                            <p:txEl>
                                              <p:pRg st="13" end="13"/>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60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uiExpand="1" build="p" bldLvl="5"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8" y="100467"/>
            <a:ext cx="8229600" cy="1143000"/>
          </a:xfrm>
        </p:spPr>
        <p:txBody>
          <a:bodyPr>
            <a:normAutofit fontScale="90000"/>
          </a:bodyPr>
          <a:lstStyle/>
          <a:p>
            <a:r>
              <a:rPr lang="ru-RU" sz="2800" dirty="0" smtClean="0">
                <a:solidFill>
                  <a:srgbClr val="0071B2"/>
                </a:solidFill>
                <a:latin typeface="Arial" panose="020B0604020202020204" pitchFamily="34" charset="0"/>
                <a:cs typeface="Arial" panose="020B0604020202020204" pitchFamily="34" charset="0"/>
              </a:rPr>
              <a:t>Распространенность применения психотропных препаратов среди детей с РАС с медицинской страховкой в США </a:t>
            </a:r>
            <a:endParaRPr lang="en-US" sz="28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199" y="1600200"/>
            <a:ext cx="8338457" cy="4525963"/>
          </a:xfrm>
        </p:spPr>
        <p:txBody>
          <a:bodyPr>
            <a:normAutofit/>
          </a:bodyPr>
          <a:lstStyle/>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48.47% </a:t>
            </a:r>
            <a:r>
              <a:rPr lang="ru-RU" dirty="0" smtClean="0">
                <a:solidFill>
                  <a:srgbClr val="0067A0"/>
                </a:solidFill>
                <a:latin typeface="Arial"/>
              </a:rPr>
              <a:t>принимают психотропные препараты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30.24% </a:t>
            </a:r>
            <a:r>
              <a:rPr lang="ru-RU" dirty="0" smtClean="0">
                <a:solidFill>
                  <a:srgbClr val="0067A0"/>
                </a:solidFill>
                <a:latin typeface="Arial"/>
              </a:rPr>
              <a:t>стимуляторы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12.35% </a:t>
            </a:r>
            <a:r>
              <a:rPr lang="ru-RU" dirty="0" smtClean="0">
                <a:solidFill>
                  <a:srgbClr val="0067A0"/>
                </a:solidFill>
                <a:latin typeface="Arial"/>
              </a:rPr>
              <a:t>другие препараты против СДВГ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20.5% </a:t>
            </a:r>
            <a:r>
              <a:rPr lang="ru-RU" dirty="0" smtClean="0">
                <a:solidFill>
                  <a:srgbClr val="0067A0"/>
                </a:solidFill>
                <a:latin typeface="Arial"/>
              </a:rPr>
              <a:t>нейролептики </a:t>
            </a:r>
            <a:r>
              <a:rPr lang="en-US" dirty="0" smtClean="0">
                <a:solidFill>
                  <a:srgbClr val="0067A0"/>
                </a:solidFill>
                <a:latin typeface="Arial"/>
              </a:rPr>
              <a:t>(</a:t>
            </a:r>
            <a:r>
              <a:rPr lang="ru-RU" dirty="0" smtClean="0">
                <a:solidFill>
                  <a:srgbClr val="0067A0"/>
                </a:solidFill>
                <a:latin typeface="Arial"/>
              </a:rPr>
              <a:t>в основном второго поколения</a:t>
            </a:r>
            <a:r>
              <a:rPr lang="en-US" dirty="0" smtClean="0">
                <a:solidFill>
                  <a:srgbClr val="0067A0"/>
                </a:solidFill>
                <a:latin typeface="Arial"/>
              </a:rPr>
              <a:t>)</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17.8% </a:t>
            </a:r>
            <a:r>
              <a:rPr lang="ru-RU" dirty="0" smtClean="0">
                <a:solidFill>
                  <a:srgbClr val="0067A0"/>
                </a:solidFill>
                <a:latin typeface="Arial"/>
              </a:rPr>
              <a:t>СИОЗС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9% </a:t>
            </a:r>
            <a:r>
              <a:rPr lang="ru-RU" dirty="0" smtClean="0">
                <a:solidFill>
                  <a:srgbClr val="0067A0"/>
                </a:solidFill>
                <a:latin typeface="Arial"/>
              </a:rPr>
              <a:t>стабилизаторы настроения</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4% </a:t>
            </a:r>
            <a:r>
              <a:rPr lang="ru-RU" dirty="0" err="1" smtClean="0">
                <a:solidFill>
                  <a:srgbClr val="0067A0"/>
                </a:solidFill>
                <a:latin typeface="Arial"/>
              </a:rPr>
              <a:t>бензодиазепины</a:t>
            </a:r>
            <a:r>
              <a:rPr lang="ru-RU" dirty="0" smtClean="0">
                <a:solidFill>
                  <a:srgbClr val="0067A0"/>
                </a:solidFill>
                <a:latin typeface="Arial"/>
              </a:rPr>
              <a:t>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en-US" dirty="0">
                <a:solidFill>
                  <a:srgbClr val="0067A0"/>
                </a:solidFill>
                <a:latin typeface="Arial"/>
              </a:rPr>
              <a:t>3% </a:t>
            </a:r>
            <a:r>
              <a:rPr lang="ru-RU" dirty="0" smtClean="0">
                <a:solidFill>
                  <a:srgbClr val="0067A0"/>
                </a:solidFill>
                <a:latin typeface="Arial"/>
              </a:rPr>
              <a:t>другие препараты против тревожности </a:t>
            </a:r>
            <a:endParaRPr lang="en-US" dirty="0">
              <a:solidFill>
                <a:srgbClr val="0067A0"/>
              </a:solidFill>
              <a:latin typeface="Arial"/>
            </a:endParaRPr>
          </a:p>
          <a:p>
            <a:pPr marL="0" lvl="0" indent="0" defTabSz="914400">
              <a:spcBef>
                <a:spcPts val="600"/>
              </a:spcBef>
              <a:spcAft>
                <a:spcPts val="300"/>
              </a:spcAft>
              <a:buClr>
                <a:srgbClr val="0067A0"/>
              </a:buClr>
              <a:buSzPct val="80000"/>
              <a:buNone/>
            </a:pPr>
            <a:endParaRPr lang="en-US" sz="1400" i="1" dirty="0">
              <a:solidFill>
                <a:srgbClr val="0067A0"/>
              </a:solidFill>
              <a:latin typeface="Arial"/>
            </a:endParaRPr>
          </a:p>
          <a:p>
            <a:pPr marL="0" lvl="0" indent="0" defTabSz="914400">
              <a:spcBef>
                <a:spcPts val="600"/>
              </a:spcBef>
              <a:spcAft>
                <a:spcPts val="300"/>
              </a:spcAft>
              <a:buClr>
                <a:srgbClr val="0067A0"/>
              </a:buClr>
              <a:buSzPct val="80000"/>
              <a:buNone/>
            </a:pPr>
            <a:r>
              <a:rPr lang="en-US" sz="1400" i="1" dirty="0">
                <a:solidFill>
                  <a:srgbClr val="0067A0"/>
                </a:solidFill>
                <a:latin typeface="Arial"/>
              </a:rPr>
              <a:t>Madden and cols. J Autism Dev </a:t>
            </a:r>
            <a:r>
              <a:rPr lang="en-US" sz="1400" i="1" dirty="0" err="1">
                <a:solidFill>
                  <a:srgbClr val="0067A0"/>
                </a:solidFill>
                <a:latin typeface="Arial"/>
              </a:rPr>
              <a:t>Disord</a:t>
            </a:r>
            <a:r>
              <a:rPr lang="en-US" sz="1400" i="1" dirty="0">
                <a:solidFill>
                  <a:srgbClr val="0067A0"/>
                </a:solidFill>
                <a:latin typeface="Arial"/>
              </a:rPr>
              <a:t> 2017</a:t>
            </a:r>
          </a:p>
        </p:txBody>
      </p:sp>
    </p:spTree>
    <p:extLst>
      <p:ext uri="{BB962C8B-B14F-4D97-AF65-F5344CB8AC3E}">
        <p14:creationId xmlns:p14="http://schemas.microsoft.com/office/powerpoint/2010/main" val="20808730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p:txBody>
          <a:bodyPr rtlCol="0">
            <a:normAutofit/>
          </a:bodyPr>
          <a:lstStyle/>
          <a:p>
            <a:pPr fontAlgn="auto">
              <a:spcAft>
                <a:spcPts val="0"/>
              </a:spcAft>
              <a:defRPr/>
            </a:pPr>
            <a:r>
              <a:rPr lang="ru-RU" sz="3600" dirty="0" smtClean="0">
                <a:solidFill>
                  <a:srgbClr val="0071B2"/>
                </a:solidFill>
                <a:latin typeface="Arial" panose="020B0604020202020204" pitchFamily="34" charset="0"/>
                <a:cs typeface="Arial" panose="020B0604020202020204" pitchFamily="34" charset="0"/>
              </a:rPr>
              <a:t>Фармакотерапия поведения при РАС </a:t>
            </a:r>
            <a:endParaRPr lang="en-US" sz="3600" dirty="0">
              <a:solidFill>
                <a:srgbClr val="0071B2"/>
              </a:solidFill>
              <a:latin typeface="Arial" panose="020B0604020202020204" pitchFamily="34" charset="0"/>
              <a:cs typeface="Arial" panose="020B0604020202020204" pitchFamily="34" charset="0"/>
            </a:endParaRPr>
          </a:p>
        </p:txBody>
      </p:sp>
      <p:sp>
        <p:nvSpPr>
          <p:cNvPr id="70658" name="Rectangle 2"/>
          <p:cNvSpPr>
            <a:spLocks/>
          </p:cNvSpPr>
          <p:nvPr/>
        </p:nvSpPr>
        <p:spPr bwMode="auto">
          <a:xfrm>
            <a:off x="1694059" y="2497176"/>
            <a:ext cx="5763822" cy="1107996"/>
          </a:xfrm>
          <a:prstGeom prst="rect">
            <a:avLst/>
          </a:prstGeom>
          <a:noFill/>
          <a:ln w="9525">
            <a:noFill/>
            <a:miter lim="800000"/>
            <a:headEnd/>
            <a:tailEnd/>
          </a:ln>
        </p:spPr>
        <p:txBody>
          <a:bodyPr wrap="none" lIns="0" tIns="0" rIns="0" bIns="0" anchor="ctr">
            <a:spAutoFit/>
          </a:bodyPr>
          <a:lstStyle/>
          <a:p>
            <a:pPr algn="ctr"/>
            <a:r>
              <a:rPr lang="ru-RU" sz="3600" dirty="0" smtClean="0">
                <a:solidFill>
                  <a:srgbClr val="0071B2"/>
                </a:solidFill>
                <a:latin typeface="Arial" panose="020B0604020202020204" pitchFamily="34" charset="0"/>
                <a:cs typeface="Arial" panose="020B0604020202020204" pitchFamily="34" charset="0"/>
                <a:sym typeface="Arial" charset="0"/>
              </a:rPr>
              <a:t>Не сетевые исследования </a:t>
            </a:r>
            <a:endParaRPr lang="en-US" sz="3600" dirty="0">
              <a:solidFill>
                <a:srgbClr val="0071B2"/>
              </a:solidFill>
              <a:latin typeface="Arial" panose="020B0604020202020204" pitchFamily="34" charset="0"/>
              <a:cs typeface="Arial" panose="020B0604020202020204" pitchFamily="34" charset="0"/>
              <a:sym typeface="Arial" charset="0"/>
            </a:endParaRPr>
          </a:p>
          <a:p>
            <a:pPr algn="ctr"/>
            <a:r>
              <a:rPr lang="ru-RU" sz="3600" dirty="0" smtClean="0">
                <a:solidFill>
                  <a:srgbClr val="0071B2"/>
                </a:solidFill>
                <a:latin typeface="Arial" panose="020B0604020202020204" pitchFamily="34" charset="0"/>
                <a:cs typeface="Arial" panose="020B0604020202020204" pitchFamily="34" charset="0"/>
                <a:sym typeface="Arial" charset="0"/>
              </a:rPr>
              <a:t>Быстрый обзор </a:t>
            </a:r>
            <a:endParaRPr lang="en-US" sz="3600" dirty="0">
              <a:solidFill>
                <a:srgbClr val="0071B2"/>
              </a:solidFill>
              <a:latin typeface="Arial" panose="020B0604020202020204" pitchFamily="34" charset="0"/>
              <a:cs typeface="Arial" panose="020B0604020202020204" pitchFamily="34" charset="0"/>
              <a:sym typeface="Arial" charset="0"/>
            </a:endParaRPr>
          </a:p>
        </p:txBody>
      </p:sp>
    </p:spTree>
    <p:extLst>
      <p:ext uri="{BB962C8B-B14F-4D97-AF65-F5344CB8AC3E}">
        <p14:creationId xmlns:p14="http://schemas.microsoft.com/office/powerpoint/2010/main" val="394207950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rtlCol="0">
            <a:normAutofit/>
          </a:bodyPr>
          <a:lstStyle/>
          <a:p>
            <a:pPr marL="0" lvl="0" indent="0" algn="ctr" defTabSz="914400">
              <a:spcBef>
                <a:spcPts val="600"/>
              </a:spcBef>
              <a:spcAft>
                <a:spcPts val="300"/>
              </a:spcAft>
              <a:buClr>
                <a:srgbClr val="0067A0"/>
              </a:buClr>
              <a:buSzPct val="80000"/>
              <a:buNone/>
            </a:pPr>
            <a:r>
              <a:rPr lang="ru-RU" sz="2000" dirty="0">
                <a:solidFill>
                  <a:srgbClr val="0067A0"/>
                </a:solidFill>
                <a:latin typeface="Arial"/>
              </a:rPr>
              <a:t>Сообщения о росте распространенности с 2000 года</a:t>
            </a:r>
          </a:p>
          <a:p>
            <a:pPr marL="0" lvl="0" indent="0" defTabSz="914400">
              <a:spcBef>
                <a:spcPts val="600"/>
              </a:spcBef>
              <a:spcAft>
                <a:spcPts val="300"/>
              </a:spcAft>
              <a:buClr>
                <a:srgbClr val="0067A0"/>
              </a:buClr>
              <a:buSzPct val="80000"/>
              <a:buNone/>
            </a:pPr>
            <a:r>
              <a:rPr lang="ru-RU" sz="2000" dirty="0">
                <a:solidFill>
                  <a:srgbClr val="0067A0"/>
                </a:solidFill>
                <a:latin typeface="Arial"/>
              </a:rPr>
              <a:t>Новые группы населения</a:t>
            </a:r>
          </a:p>
          <a:p>
            <a:pPr marL="628650" lvl="1"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Наибольший прирост в 2 популяциях</a:t>
            </a:r>
          </a:p>
          <a:p>
            <a:pPr marL="628650" lvl="1"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Дети из латиноамериканских и афроамериканских семей</a:t>
            </a:r>
          </a:p>
          <a:p>
            <a:pPr marL="628650" lvl="1"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Дети без сопутствующей интеллектуальной инвалидности </a:t>
            </a:r>
          </a:p>
          <a:p>
            <a:pPr marL="628650" lvl="1"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Эти группы были недостаточно представлены в предыдущих исследованиях </a:t>
            </a:r>
          </a:p>
          <a:p>
            <a:pPr marL="628650" lvl="1" indent="-228600" defTabSz="914400">
              <a:spcBef>
                <a:spcPts val="600"/>
              </a:spcBef>
              <a:spcAft>
                <a:spcPts val="300"/>
              </a:spcAft>
              <a:buClr>
                <a:srgbClr val="0067A0"/>
              </a:buClr>
              <a:buSzPct val="80000"/>
              <a:buFont typeface="Wingdings" charset="2"/>
              <a:buChar char="u"/>
            </a:pPr>
            <a:r>
              <a:rPr lang="ru-RU" sz="2000" dirty="0">
                <a:solidFill>
                  <a:srgbClr val="0067A0"/>
                </a:solidFill>
                <a:latin typeface="Arial"/>
              </a:rPr>
              <a:t>Прирост, скорее всего, продолжится, пока разрыв между группами не исчезнет</a:t>
            </a:r>
          </a:p>
          <a:p>
            <a:pPr marL="0" indent="0" fontAlgn="auto">
              <a:spcAft>
                <a:spcPts val="0"/>
              </a:spcAft>
              <a:buFont typeface="Arial"/>
              <a:buNone/>
              <a:defRPr/>
            </a:pPr>
            <a:endParaRPr lang="en-US" dirty="0"/>
          </a:p>
          <a:p>
            <a:pPr marL="0" indent="0" algn="ctr" fontAlgn="auto">
              <a:spcAft>
                <a:spcPts val="0"/>
              </a:spcAft>
              <a:buFont typeface="Arial"/>
              <a:buNone/>
              <a:defRPr/>
            </a:pPr>
            <a:endParaRPr lang="en-US" dirty="0"/>
          </a:p>
        </p:txBody>
      </p:sp>
    </p:spTree>
    <p:extLst>
      <p:ext uri="{BB962C8B-B14F-4D97-AF65-F5344CB8AC3E}">
        <p14:creationId xmlns:p14="http://schemas.microsoft.com/office/powerpoint/2010/main" val="41994730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noChangeArrowheads="1"/>
          </p:cNvSpPr>
          <p:nvPr>
            <p:ph type="title"/>
          </p:nvPr>
        </p:nvSpPr>
        <p:spPr/>
        <p:txBody>
          <a:bodyPr>
            <a:normAutofit fontScale="90000"/>
          </a:bodyPr>
          <a:lstStyle/>
          <a:p>
            <a:r>
              <a:rPr lang="ru-RU" sz="3600" dirty="0" smtClean="0">
                <a:solidFill>
                  <a:srgbClr val="0071B2"/>
                </a:solidFill>
                <a:latin typeface="Arial" panose="020B0604020202020204" pitchFamily="34" charset="0"/>
                <a:cs typeface="Arial" panose="020B0604020202020204" pitchFamily="34" charset="0"/>
              </a:rPr>
              <a:t>Исследования стимуляторов при </a:t>
            </a:r>
            <a:r>
              <a:rPr lang="ru-RU" sz="3600" dirty="0" err="1" smtClean="0">
                <a:solidFill>
                  <a:srgbClr val="0071B2"/>
                </a:solidFill>
                <a:latin typeface="Arial" panose="020B0604020202020204" pitchFamily="34" charset="0"/>
                <a:cs typeface="Arial" panose="020B0604020202020204" pitchFamily="34" charset="0"/>
              </a:rPr>
              <a:t>первазивных</a:t>
            </a:r>
            <a:r>
              <a:rPr lang="ru-RU" sz="3600" dirty="0" smtClean="0">
                <a:solidFill>
                  <a:srgbClr val="0071B2"/>
                </a:solidFill>
                <a:latin typeface="Arial" panose="020B0604020202020204" pitchFamily="34" charset="0"/>
                <a:cs typeface="Arial" panose="020B0604020202020204" pitchFamily="34" charset="0"/>
              </a:rPr>
              <a:t> нарушениях развития </a:t>
            </a:r>
            <a:endParaRPr lang="en-US" sz="3600" dirty="0">
              <a:solidFill>
                <a:srgbClr val="0071B2"/>
              </a:solidFill>
              <a:latin typeface="Arial" panose="020B0604020202020204" pitchFamily="34" charset="0"/>
              <a:cs typeface="Arial" panose="020B0604020202020204" pitchFamily="34" charset="0"/>
            </a:endParaRPr>
          </a:p>
        </p:txBody>
      </p:sp>
      <p:graphicFrame>
        <p:nvGraphicFramePr>
          <p:cNvPr id="57346" name="Group 2"/>
          <p:cNvGraphicFramePr>
            <a:graphicFrameLocks noGrp="1"/>
          </p:cNvGraphicFramePr>
          <p:nvPr>
            <p:extLst>
              <p:ext uri="{D42A27DB-BD31-4B8C-83A1-F6EECF244321}">
                <p14:modId xmlns:p14="http://schemas.microsoft.com/office/powerpoint/2010/main" val="2683652307"/>
              </p:ext>
            </p:extLst>
          </p:nvPr>
        </p:nvGraphicFramePr>
        <p:xfrm>
          <a:off x="203200" y="1620569"/>
          <a:ext cx="8723313" cy="2886534"/>
        </p:xfrm>
        <a:graphic>
          <a:graphicData uri="http://schemas.openxmlformats.org/drawingml/2006/table">
            <a:tbl>
              <a:tblPr/>
              <a:tblGrid>
                <a:gridCol w="1150938">
                  <a:extLst>
                    <a:ext uri="{9D8B030D-6E8A-4147-A177-3AD203B41FA5}">
                      <a16:colId xmlns="" xmlns:a16="http://schemas.microsoft.com/office/drawing/2014/main" val="20000"/>
                    </a:ext>
                  </a:extLst>
                </a:gridCol>
                <a:gridCol w="779462">
                  <a:extLst>
                    <a:ext uri="{9D8B030D-6E8A-4147-A177-3AD203B41FA5}">
                      <a16:colId xmlns="" xmlns:a16="http://schemas.microsoft.com/office/drawing/2014/main" val="20001"/>
                    </a:ext>
                  </a:extLst>
                </a:gridCol>
                <a:gridCol w="906463">
                  <a:extLst>
                    <a:ext uri="{9D8B030D-6E8A-4147-A177-3AD203B41FA5}">
                      <a16:colId xmlns="" xmlns:a16="http://schemas.microsoft.com/office/drawing/2014/main" val="20002"/>
                    </a:ext>
                  </a:extLst>
                </a:gridCol>
                <a:gridCol w="457200">
                  <a:extLst>
                    <a:ext uri="{9D8B030D-6E8A-4147-A177-3AD203B41FA5}">
                      <a16:colId xmlns="" xmlns:a16="http://schemas.microsoft.com/office/drawing/2014/main" val="20003"/>
                    </a:ext>
                  </a:extLst>
                </a:gridCol>
                <a:gridCol w="1230312">
                  <a:extLst>
                    <a:ext uri="{9D8B030D-6E8A-4147-A177-3AD203B41FA5}">
                      <a16:colId xmlns="" xmlns:a16="http://schemas.microsoft.com/office/drawing/2014/main" val="20004"/>
                    </a:ext>
                  </a:extLst>
                </a:gridCol>
                <a:gridCol w="1587500">
                  <a:extLst>
                    <a:ext uri="{9D8B030D-6E8A-4147-A177-3AD203B41FA5}">
                      <a16:colId xmlns="" xmlns:a16="http://schemas.microsoft.com/office/drawing/2014/main" val="20005"/>
                    </a:ext>
                  </a:extLst>
                </a:gridCol>
                <a:gridCol w="2611438">
                  <a:extLst>
                    <a:ext uri="{9D8B030D-6E8A-4147-A177-3AD203B41FA5}">
                      <a16:colId xmlns="" xmlns:a16="http://schemas.microsoft.com/office/drawing/2014/main" val="20006"/>
                    </a:ext>
                  </a:extLst>
                </a:gridCol>
              </a:tblGrid>
              <a:tr h="685171">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DX</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 мг/день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85171">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1"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Handen</a:t>
                      </a:r>
                      <a:r>
                        <a:rPr kumimoji="0" lang="en-US" sz="1400" b="1"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2000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5.6-11.2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3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недели</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0.3-0.6</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мг</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кг</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Улучшение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CTS &gt;50</a:t>
                      </a: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снижение стереотипий и неуместной речи </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917111">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1"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Birmaher</a:t>
                      </a:r>
                      <a:endParaRPr kumimoji="0" lang="en-US" sz="1400" b="1"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1"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1988</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4-16</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2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недели</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9</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10-50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Значение улучшение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CTS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и</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CPRS</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60%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остались на препарате по просьбе родителей</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99081">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Quintana</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8 ± 1.3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6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недели</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10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10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или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20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мг</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BID</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Значительные улучшения </a:t>
                      </a: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гиперактивности</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71716" name="Rectangle 76"/>
          <p:cNvSpPr>
            <a:spLocks/>
          </p:cNvSpPr>
          <p:nvPr/>
        </p:nvSpPr>
        <p:spPr bwMode="auto">
          <a:xfrm>
            <a:off x="0" y="4564896"/>
            <a:ext cx="9144000" cy="923330"/>
          </a:xfrm>
          <a:prstGeom prst="rect">
            <a:avLst/>
          </a:prstGeom>
          <a:noFill/>
          <a:ln w="9525">
            <a:noFill/>
            <a:miter lim="800000"/>
            <a:headEnd/>
            <a:tailEnd/>
          </a:ln>
        </p:spPr>
        <p:txBody>
          <a:bodyPr wrap="square" lIns="0" tIns="0" rIns="0" bIns="0" anchor="ctr">
            <a:spAutoFit/>
          </a:bodyPr>
          <a:lstStyle/>
          <a:p>
            <a:pPr algn="ctr"/>
            <a:r>
              <a:rPr lang="ru-RU" sz="2000" dirty="0" smtClean="0">
                <a:solidFill>
                  <a:srgbClr val="0071B2"/>
                </a:solidFill>
                <a:latin typeface="Arial" panose="020B0604020202020204" pitchFamily="34" charset="0"/>
                <a:cs typeface="Arial" panose="020B0604020202020204" pitchFamily="34" charset="0"/>
                <a:sym typeface="Arial" charset="0"/>
              </a:rPr>
              <a:t>Распространенные побочные эффекты </a:t>
            </a:r>
            <a:r>
              <a:rPr lang="en-US" sz="2000" dirty="0" smtClean="0">
                <a:solidFill>
                  <a:srgbClr val="0071B2"/>
                </a:solidFill>
                <a:latin typeface="Arial" panose="020B0604020202020204" pitchFamily="34" charset="0"/>
                <a:cs typeface="Arial" panose="020B0604020202020204" pitchFamily="34" charset="0"/>
                <a:sym typeface="Arial" charset="0"/>
              </a:rPr>
              <a:t>(</a:t>
            </a:r>
            <a:r>
              <a:rPr lang="ru-RU" sz="2000" dirty="0" smtClean="0">
                <a:solidFill>
                  <a:srgbClr val="0071B2"/>
                </a:solidFill>
                <a:latin typeface="Arial" panose="020B0604020202020204" pitchFamily="34" charset="0"/>
                <a:cs typeface="Arial" panose="020B0604020202020204" pitchFamily="34" charset="0"/>
                <a:sym typeface="Arial" charset="0"/>
              </a:rPr>
              <a:t>все легкие</a:t>
            </a:r>
            <a:r>
              <a:rPr lang="en-US" sz="2000" dirty="0" smtClean="0">
                <a:solidFill>
                  <a:srgbClr val="0071B2"/>
                </a:solidFill>
                <a:latin typeface="Arial" panose="020B0604020202020204" pitchFamily="34" charset="0"/>
                <a:cs typeface="Arial" panose="020B0604020202020204" pitchFamily="34" charset="0"/>
                <a:sym typeface="Arial" charset="0"/>
              </a:rPr>
              <a:t>): </a:t>
            </a:r>
            <a:endParaRPr lang="en-US" sz="2000" dirty="0">
              <a:solidFill>
                <a:srgbClr val="0071B2"/>
              </a:solidFill>
              <a:latin typeface="Arial" panose="020B0604020202020204" pitchFamily="34" charset="0"/>
              <a:cs typeface="Arial" panose="020B0604020202020204" pitchFamily="34" charset="0"/>
              <a:sym typeface="Arial" charset="0"/>
            </a:endParaRPr>
          </a:p>
          <a:p>
            <a:pPr algn="ctr"/>
            <a:r>
              <a:rPr lang="ru-RU" sz="2000" dirty="0" smtClean="0">
                <a:solidFill>
                  <a:srgbClr val="0071B2"/>
                </a:solidFill>
                <a:latin typeface="Arial" panose="020B0604020202020204" pitchFamily="34" charset="0"/>
                <a:cs typeface="Arial" panose="020B0604020202020204" pitchFamily="34" charset="0"/>
                <a:sym typeface="Arial" charset="0"/>
              </a:rPr>
              <a:t>Небольшая первоначальная бессонница, бессонница, подавление аппетита, головная боль </a:t>
            </a:r>
            <a:endParaRPr lang="en-US" sz="2000" dirty="0">
              <a:solidFill>
                <a:srgbClr val="0071B2"/>
              </a:solidFill>
              <a:latin typeface="Arial" panose="020B0604020202020204" pitchFamily="34" charset="0"/>
              <a:cs typeface="Arial" panose="020B0604020202020204" pitchFamily="34" charset="0"/>
              <a:sym typeface="Arial" charset="0"/>
            </a:endParaRPr>
          </a:p>
        </p:txBody>
      </p:sp>
      <p:sp>
        <p:nvSpPr>
          <p:cNvPr id="5" name="Plus 4"/>
          <p:cNvSpPr/>
          <p:nvPr/>
        </p:nvSpPr>
        <p:spPr>
          <a:xfrm>
            <a:off x="203200" y="3373438"/>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Plus 5"/>
          <p:cNvSpPr/>
          <p:nvPr/>
        </p:nvSpPr>
        <p:spPr>
          <a:xfrm>
            <a:off x="203200" y="2776538"/>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5138809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Grp="1" noChangeArrowheads="1"/>
          </p:cNvSpPr>
          <p:nvPr>
            <p:ph type="title"/>
          </p:nvPr>
        </p:nvSpPr>
        <p:spPr>
          <a:xfrm>
            <a:off x="339361" y="337659"/>
            <a:ext cx="8686800" cy="846138"/>
          </a:xfrm>
        </p:spPr>
        <p:txBody>
          <a:bodyPr>
            <a:normAutofit fontScale="90000"/>
          </a:bodyPr>
          <a:lstStyle/>
          <a:p>
            <a:r>
              <a:rPr lang="ru-RU" sz="3600" dirty="0" smtClean="0">
                <a:solidFill>
                  <a:srgbClr val="0071B2"/>
                </a:solidFill>
                <a:latin typeface="Arial" panose="020B0604020202020204" pitchFamily="34" charset="0"/>
                <a:cs typeface="Arial" panose="020B0604020202020204" pitchFamily="34" charset="0"/>
              </a:rPr>
              <a:t>Исследования </a:t>
            </a:r>
            <a:r>
              <a:rPr lang="ru-RU" sz="3600" dirty="0" err="1" smtClean="0">
                <a:solidFill>
                  <a:srgbClr val="0071B2"/>
                </a:solidFill>
                <a:latin typeface="Arial" panose="020B0604020202020204" pitchFamily="34" charset="0"/>
                <a:cs typeface="Arial" panose="020B0604020202020204" pitchFamily="34" charset="0"/>
              </a:rPr>
              <a:t>клонидина</a:t>
            </a:r>
            <a:r>
              <a:rPr lang="ru-RU" sz="3600" dirty="0" smtClean="0">
                <a:solidFill>
                  <a:srgbClr val="0071B2"/>
                </a:solidFill>
                <a:latin typeface="Arial" panose="020B0604020202020204" pitchFamily="34" charset="0"/>
                <a:cs typeface="Arial" panose="020B0604020202020204" pitchFamily="34" charset="0"/>
              </a:rPr>
              <a:t>, </a:t>
            </a:r>
            <a:r>
              <a:rPr lang="ru-RU" sz="3600" dirty="0" err="1" smtClean="0">
                <a:solidFill>
                  <a:srgbClr val="0071B2"/>
                </a:solidFill>
                <a:latin typeface="Arial" panose="020B0604020202020204" pitchFamily="34" charset="0"/>
                <a:cs typeface="Arial" panose="020B0604020202020204" pitchFamily="34" charset="0"/>
              </a:rPr>
              <a:t>гуанфацина</a:t>
            </a:r>
            <a:r>
              <a:rPr lang="ru-RU" sz="3600" dirty="0" smtClean="0">
                <a:solidFill>
                  <a:srgbClr val="0071B2"/>
                </a:solidFill>
                <a:latin typeface="Arial" panose="020B0604020202020204" pitchFamily="34" charset="0"/>
                <a:cs typeface="Arial" panose="020B0604020202020204" pitchFamily="34" charset="0"/>
              </a:rPr>
              <a:t> при </a:t>
            </a:r>
            <a:r>
              <a:rPr lang="ru-RU" sz="3600" dirty="0" err="1" smtClean="0">
                <a:solidFill>
                  <a:srgbClr val="0071B2"/>
                </a:solidFill>
                <a:latin typeface="Arial" panose="020B0604020202020204" pitchFamily="34" charset="0"/>
                <a:cs typeface="Arial" panose="020B0604020202020204" pitchFamily="34" charset="0"/>
              </a:rPr>
              <a:t>первазивных</a:t>
            </a:r>
            <a:r>
              <a:rPr lang="ru-RU" sz="3600" dirty="0" smtClean="0">
                <a:solidFill>
                  <a:srgbClr val="0071B2"/>
                </a:solidFill>
                <a:latin typeface="Arial" panose="020B0604020202020204" pitchFamily="34" charset="0"/>
                <a:cs typeface="Arial" panose="020B0604020202020204" pitchFamily="34" charset="0"/>
              </a:rPr>
              <a:t> нарушениях развития </a:t>
            </a:r>
            <a:endParaRPr lang="en-US" sz="3600" dirty="0">
              <a:solidFill>
                <a:srgbClr val="0071B2"/>
              </a:solidFill>
              <a:latin typeface="Arial" panose="020B0604020202020204" pitchFamily="34" charset="0"/>
              <a:cs typeface="Arial" panose="020B0604020202020204" pitchFamily="34" charset="0"/>
            </a:endParaRPr>
          </a:p>
        </p:txBody>
      </p:sp>
      <p:graphicFrame>
        <p:nvGraphicFramePr>
          <p:cNvPr id="54274" name="Group 2"/>
          <p:cNvGraphicFramePr>
            <a:graphicFrameLocks noGrp="1"/>
          </p:cNvGraphicFramePr>
          <p:nvPr>
            <p:extLst>
              <p:ext uri="{D42A27DB-BD31-4B8C-83A1-F6EECF244321}">
                <p14:modId xmlns:p14="http://schemas.microsoft.com/office/powerpoint/2010/main" val="2676437898"/>
              </p:ext>
            </p:extLst>
          </p:nvPr>
        </p:nvGraphicFramePr>
        <p:xfrm>
          <a:off x="598488" y="1700040"/>
          <a:ext cx="7907337" cy="4017032"/>
        </p:xfrm>
        <a:graphic>
          <a:graphicData uri="http://schemas.openxmlformats.org/drawingml/2006/table">
            <a:tbl>
              <a:tblPr/>
              <a:tblGrid>
                <a:gridCol w="1207325">
                  <a:extLst>
                    <a:ext uri="{9D8B030D-6E8A-4147-A177-3AD203B41FA5}">
                      <a16:colId xmlns="" xmlns:a16="http://schemas.microsoft.com/office/drawing/2014/main" val="20000"/>
                    </a:ext>
                  </a:extLst>
                </a:gridCol>
                <a:gridCol w="552579">
                  <a:extLst>
                    <a:ext uri="{9D8B030D-6E8A-4147-A177-3AD203B41FA5}">
                      <a16:colId xmlns="" xmlns:a16="http://schemas.microsoft.com/office/drawing/2014/main" val="20001"/>
                    </a:ext>
                  </a:extLst>
                </a:gridCol>
                <a:gridCol w="897940">
                  <a:extLst>
                    <a:ext uri="{9D8B030D-6E8A-4147-A177-3AD203B41FA5}">
                      <a16:colId xmlns="" xmlns:a16="http://schemas.microsoft.com/office/drawing/2014/main" val="20002"/>
                    </a:ext>
                  </a:extLst>
                </a:gridCol>
                <a:gridCol w="483506">
                  <a:extLst>
                    <a:ext uri="{9D8B030D-6E8A-4147-A177-3AD203B41FA5}">
                      <a16:colId xmlns="" xmlns:a16="http://schemas.microsoft.com/office/drawing/2014/main" val="20003"/>
                    </a:ext>
                  </a:extLst>
                </a:gridCol>
                <a:gridCol w="959818">
                  <a:extLst>
                    <a:ext uri="{9D8B030D-6E8A-4147-A177-3AD203B41FA5}">
                      <a16:colId xmlns="" xmlns:a16="http://schemas.microsoft.com/office/drawing/2014/main" val="20004"/>
                    </a:ext>
                  </a:extLst>
                </a:gridCol>
                <a:gridCol w="1439005">
                  <a:extLst>
                    <a:ext uri="{9D8B030D-6E8A-4147-A177-3AD203B41FA5}">
                      <a16:colId xmlns="" xmlns:a16="http://schemas.microsoft.com/office/drawing/2014/main" val="20005"/>
                    </a:ext>
                  </a:extLst>
                </a:gridCol>
                <a:gridCol w="2367164">
                  <a:extLst>
                    <a:ext uri="{9D8B030D-6E8A-4147-A177-3AD203B41FA5}">
                      <a16:colId xmlns="" xmlns:a16="http://schemas.microsoft.com/office/drawing/2014/main" val="20006"/>
                    </a:ext>
                  </a:extLst>
                </a:gridCol>
              </a:tblGrid>
              <a:tr h="485238">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DX</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мг</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день</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136803">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Jaselskis</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1992</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5-11</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6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DBCross</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8</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Клонидин</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0.15-0.20</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Прием</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TID</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Только родители учителя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Врачи нет изменений</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раздражительность</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гиперактивность</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стереотипии</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ja-JP" alt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altLang="ja-JP"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неуместная речь</a:t>
                      </a:r>
                      <a:r>
                        <a:rPr kumimoji="0" lang="ja-JP" alt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141106">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Fankhauser</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1992</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5-33</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4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DB Cross</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PATCH</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9</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Клонидин</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0.1-0.3</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CGI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и</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PGR</a:t>
                      </a: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Социальные отношения </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Эмоциональные реакции</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Сенсорные реакции </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016690">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Scahill</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2006</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Средний</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9.03</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8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Open label</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25</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PDD</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Гуанфацин</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1.0-3.0 mg/day</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BID-TID</a:t>
                      </a: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CGI</a:t>
                      </a: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ABC,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учителя шкала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H</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89" marB="38089"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72748" name="AutoShape 76"/>
          <p:cNvSpPr>
            <a:spLocks/>
          </p:cNvSpPr>
          <p:nvPr/>
        </p:nvSpPr>
        <p:spPr bwMode="auto">
          <a:xfrm>
            <a:off x="6259513" y="3992390"/>
            <a:ext cx="228600" cy="30480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16200"/>
                </a:moveTo>
                <a:lnTo>
                  <a:pt x="5400" y="16200"/>
                </a:lnTo>
                <a:lnTo>
                  <a:pt x="5400" y="0"/>
                </a:lnTo>
                <a:lnTo>
                  <a:pt x="16200" y="0"/>
                </a:lnTo>
                <a:lnTo>
                  <a:pt x="16200" y="16200"/>
                </a:lnTo>
                <a:lnTo>
                  <a:pt x="21600" y="16200"/>
                </a:lnTo>
                <a:lnTo>
                  <a:pt x="10800" y="21600"/>
                </a:lnTo>
                <a:lnTo>
                  <a:pt x="0" y="16200"/>
                </a:lnTo>
                <a:close/>
                <a:moveTo>
                  <a:pt x="0" y="162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72749" name="AutoShape 77"/>
          <p:cNvSpPr>
            <a:spLocks/>
          </p:cNvSpPr>
          <p:nvPr/>
        </p:nvSpPr>
        <p:spPr bwMode="auto">
          <a:xfrm>
            <a:off x="6259513" y="2603328"/>
            <a:ext cx="228600" cy="53340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16200"/>
                </a:moveTo>
                <a:lnTo>
                  <a:pt x="5400" y="16200"/>
                </a:lnTo>
                <a:lnTo>
                  <a:pt x="5400" y="0"/>
                </a:lnTo>
                <a:lnTo>
                  <a:pt x="16200" y="0"/>
                </a:lnTo>
                <a:lnTo>
                  <a:pt x="16200" y="16200"/>
                </a:lnTo>
                <a:lnTo>
                  <a:pt x="21600" y="16200"/>
                </a:lnTo>
                <a:lnTo>
                  <a:pt x="10800" y="21600"/>
                </a:lnTo>
                <a:lnTo>
                  <a:pt x="0" y="16200"/>
                </a:lnTo>
                <a:close/>
                <a:moveTo>
                  <a:pt x="0" y="162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72750" name="AutoShape 78"/>
          <p:cNvSpPr>
            <a:spLocks/>
          </p:cNvSpPr>
          <p:nvPr/>
        </p:nvSpPr>
        <p:spPr bwMode="auto">
          <a:xfrm>
            <a:off x="6259513" y="4625803"/>
            <a:ext cx="228600" cy="304800"/>
          </a:xfrm>
          <a:custGeom>
            <a:avLst/>
            <a:gdLst>
              <a:gd name="T0" fmla="*/ 0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0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5400"/>
                </a:moveTo>
                <a:lnTo>
                  <a:pt x="5400" y="5400"/>
                </a:lnTo>
                <a:lnTo>
                  <a:pt x="5400" y="21600"/>
                </a:lnTo>
                <a:lnTo>
                  <a:pt x="16200" y="21600"/>
                </a:lnTo>
                <a:lnTo>
                  <a:pt x="16200" y="5400"/>
                </a:lnTo>
                <a:lnTo>
                  <a:pt x="21600" y="5400"/>
                </a:lnTo>
                <a:lnTo>
                  <a:pt x="10800" y="0"/>
                </a:lnTo>
                <a:lnTo>
                  <a:pt x="0" y="5400"/>
                </a:lnTo>
                <a:close/>
                <a:moveTo>
                  <a:pt x="0" y="54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8" name="Plus 7"/>
          <p:cNvSpPr/>
          <p:nvPr/>
        </p:nvSpPr>
        <p:spPr>
          <a:xfrm>
            <a:off x="598488" y="2990678"/>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Plus 8"/>
          <p:cNvSpPr/>
          <p:nvPr/>
        </p:nvSpPr>
        <p:spPr>
          <a:xfrm>
            <a:off x="598488" y="4013028"/>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2753" name="AutoShape 76"/>
          <p:cNvSpPr>
            <a:spLocks/>
          </p:cNvSpPr>
          <p:nvPr/>
        </p:nvSpPr>
        <p:spPr bwMode="auto">
          <a:xfrm>
            <a:off x="6259513" y="5067128"/>
            <a:ext cx="228600" cy="30480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16200"/>
                </a:moveTo>
                <a:lnTo>
                  <a:pt x="5400" y="16200"/>
                </a:lnTo>
                <a:lnTo>
                  <a:pt x="5400" y="0"/>
                </a:lnTo>
                <a:lnTo>
                  <a:pt x="16200" y="0"/>
                </a:lnTo>
                <a:lnTo>
                  <a:pt x="16200" y="16200"/>
                </a:lnTo>
                <a:lnTo>
                  <a:pt x="21600" y="16200"/>
                </a:lnTo>
                <a:lnTo>
                  <a:pt x="10800" y="21600"/>
                </a:lnTo>
                <a:lnTo>
                  <a:pt x="0" y="16200"/>
                </a:lnTo>
                <a:close/>
                <a:moveTo>
                  <a:pt x="0" y="162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72754" name="AutoShape 78"/>
          <p:cNvSpPr>
            <a:spLocks/>
          </p:cNvSpPr>
          <p:nvPr/>
        </p:nvSpPr>
        <p:spPr bwMode="auto">
          <a:xfrm>
            <a:off x="6259513" y="3439940"/>
            <a:ext cx="228600" cy="304800"/>
          </a:xfrm>
          <a:custGeom>
            <a:avLst/>
            <a:gdLst>
              <a:gd name="T0" fmla="*/ 0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0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5400"/>
                </a:moveTo>
                <a:lnTo>
                  <a:pt x="5400" y="5400"/>
                </a:lnTo>
                <a:lnTo>
                  <a:pt x="5400" y="21600"/>
                </a:lnTo>
                <a:lnTo>
                  <a:pt x="16200" y="21600"/>
                </a:lnTo>
                <a:lnTo>
                  <a:pt x="16200" y="5400"/>
                </a:lnTo>
                <a:lnTo>
                  <a:pt x="21600" y="5400"/>
                </a:lnTo>
                <a:lnTo>
                  <a:pt x="10800" y="0"/>
                </a:lnTo>
                <a:lnTo>
                  <a:pt x="0" y="5400"/>
                </a:lnTo>
                <a:close/>
                <a:moveTo>
                  <a:pt x="0" y="54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15" name="Plus 14"/>
          <p:cNvSpPr/>
          <p:nvPr/>
        </p:nvSpPr>
        <p:spPr>
          <a:xfrm>
            <a:off x="609600" y="5087765"/>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400731287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7" name="Group 1"/>
          <p:cNvGraphicFramePr>
            <a:graphicFrameLocks noGrp="1"/>
          </p:cNvGraphicFramePr>
          <p:nvPr>
            <p:extLst>
              <p:ext uri="{D42A27DB-BD31-4B8C-83A1-F6EECF244321}">
                <p14:modId xmlns:p14="http://schemas.microsoft.com/office/powerpoint/2010/main" val="959905168"/>
              </p:ext>
            </p:extLst>
          </p:nvPr>
        </p:nvGraphicFramePr>
        <p:xfrm>
          <a:off x="364244" y="900833"/>
          <a:ext cx="8458201" cy="5683779"/>
        </p:xfrm>
        <a:graphic>
          <a:graphicData uri="http://schemas.openxmlformats.org/drawingml/2006/table">
            <a:tbl>
              <a:tblPr/>
              <a:tblGrid>
                <a:gridCol w="921727">
                  <a:extLst>
                    <a:ext uri="{9D8B030D-6E8A-4147-A177-3AD203B41FA5}">
                      <a16:colId xmlns="" xmlns:a16="http://schemas.microsoft.com/office/drawing/2014/main" val="20000"/>
                    </a:ext>
                  </a:extLst>
                </a:gridCol>
                <a:gridCol w="450321">
                  <a:extLst>
                    <a:ext uri="{9D8B030D-6E8A-4147-A177-3AD203B41FA5}">
                      <a16:colId xmlns="" xmlns:a16="http://schemas.microsoft.com/office/drawing/2014/main" val="20001"/>
                    </a:ext>
                  </a:extLst>
                </a:gridCol>
                <a:gridCol w="796722">
                  <a:extLst>
                    <a:ext uri="{9D8B030D-6E8A-4147-A177-3AD203B41FA5}">
                      <a16:colId xmlns="" xmlns:a16="http://schemas.microsoft.com/office/drawing/2014/main" val="20002"/>
                    </a:ext>
                  </a:extLst>
                </a:gridCol>
                <a:gridCol w="649124">
                  <a:extLst>
                    <a:ext uri="{9D8B030D-6E8A-4147-A177-3AD203B41FA5}">
                      <a16:colId xmlns="" xmlns:a16="http://schemas.microsoft.com/office/drawing/2014/main" val="20003"/>
                    </a:ext>
                  </a:extLst>
                </a:gridCol>
                <a:gridCol w="1031672">
                  <a:extLst>
                    <a:ext uri="{9D8B030D-6E8A-4147-A177-3AD203B41FA5}">
                      <a16:colId xmlns="" xmlns:a16="http://schemas.microsoft.com/office/drawing/2014/main" val="20004"/>
                    </a:ext>
                  </a:extLst>
                </a:gridCol>
                <a:gridCol w="759070">
                  <a:extLst>
                    <a:ext uri="{9D8B030D-6E8A-4147-A177-3AD203B41FA5}">
                      <a16:colId xmlns="" xmlns:a16="http://schemas.microsoft.com/office/drawing/2014/main" val="20005"/>
                    </a:ext>
                  </a:extLst>
                </a:gridCol>
                <a:gridCol w="1518138">
                  <a:extLst>
                    <a:ext uri="{9D8B030D-6E8A-4147-A177-3AD203B41FA5}">
                      <a16:colId xmlns="" xmlns:a16="http://schemas.microsoft.com/office/drawing/2014/main" val="20006"/>
                    </a:ext>
                  </a:extLst>
                </a:gridCol>
                <a:gridCol w="2331427">
                  <a:extLst>
                    <a:ext uri="{9D8B030D-6E8A-4147-A177-3AD203B41FA5}">
                      <a16:colId xmlns="" xmlns:a16="http://schemas.microsoft.com/office/drawing/2014/main" val="20007"/>
                    </a:ext>
                  </a:extLst>
                </a:gridCol>
              </a:tblGrid>
              <a:tr h="441917">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Дизайн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Препарат</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недели</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Побочные эффекты</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27221">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Malone</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2002</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22</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Подрост.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Открытый</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0.5 – 4.0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4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остр</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24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прод</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повышенный аппетит, увеличение веса</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Улучшения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CPRS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и</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990151">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Malone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2001</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Подрост.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Открытый</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Оланзапин</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2.5 – 20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Галоперидол</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0.25 – 5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7</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Сонливость, увеличение веса</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5/6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оланзапин</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и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3/6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галоперидол</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улучшения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В обеих группах улучшения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CPRS</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24796">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Potenza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1999</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8</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Подрост.</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Взросл.</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Открытый</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Оланзапин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2.5 – 20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Повышение аппетита, увеличение веса и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7/8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завершили испытания</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6/7</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завершивших значительные улучшения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24796">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McDougle et al. 1997</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18</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Открытый</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1-4 mg/day</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Транзиентная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увеличение веса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12/18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значительные общие улучшения. Снижение повторяющегося и агрессивного поведения.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24796">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Nicolson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1998</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10</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Открытый</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0.05± 0.02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день</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Транзиентная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увеличение веса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8/10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уровень реакции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CARS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и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PTQ</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835841">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Horrigan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1997</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11</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Подрост.</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Взросл.</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Открытый</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0.5 – 1.5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4</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Увеличение веса, легкая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транзиентная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возможный химический гепатит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(n=1)</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Улучшения агрессии,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самоагрессии</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взрывного поведения,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гиперактивности</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сна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624796">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Findling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1997</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6</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defRPr/>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Открытый</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n</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0.03– 0.06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8</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Увеличение веса,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Отмечаются улучшения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и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CPRS</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
        <p:nvSpPr>
          <p:cNvPr id="50411" name="Rectangle 235"/>
          <p:cNvSpPr>
            <a:spLocks noGrp="1" noChangeArrowheads="1"/>
          </p:cNvSpPr>
          <p:nvPr>
            <p:ph type="title" idx="4294967295"/>
          </p:nvPr>
        </p:nvSpPr>
        <p:spPr>
          <a:xfrm>
            <a:off x="74710" y="47594"/>
            <a:ext cx="9037271" cy="773112"/>
          </a:xfrm>
          <a:extLst/>
        </p:spPr>
        <p:txBody>
          <a:bodyPr rtlCol="0">
            <a:normAutofit fontScale="90000"/>
          </a:bodyPr>
          <a:lstStyle/>
          <a:p>
            <a:pPr fontAlgn="auto">
              <a:spcAft>
                <a:spcPts val="0"/>
              </a:spcAft>
              <a:defRPr/>
            </a:pPr>
            <a:r>
              <a:rPr lang="en-US" sz="3600" dirty="0">
                <a:solidFill>
                  <a:srgbClr val="0071B2"/>
                </a:solidFill>
                <a:latin typeface="+mn-lt"/>
              </a:rPr>
              <a:t>	</a:t>
            </a:r>
            <a:r>
              <a:rPr lang="ru-RU" sz="3600" dirty="0" smtClean="0">
                <a:solidFill>
                  <a:srgbClr val="0071B2"/>
                </a:solidFill>
                <a:latin typeface="Arial" panose="020B0604020202020204" pitchFamily="34" charset="0"/>
                <a:cs typeface="Arial" panose="020B0604020202020204" pitchFamily="34" charset="0"/>
              </a:rPr>
              <a:t>Исследования атипичных нейролептиков при </a:t>
            </a:r>
            <a:r>
              <a:rPr lang="ru-RU" sz="3600" dirty="0" err="1" smtClean="0">
                <a:solidFill>
                  <a:srgbClr val="0071B2"/>
                </a:solidFill>
                <a:latin typeface="Arial" panose="020B0604020202020204" pitchFamily="34" charset="0"/>
                <a:cs typeface="Arial" panose="020B0604020202020204" pitchFamily="34" charset="0"/>
              </a:rPr>
              <a:t>первазивных</a:t>
            </a:r>
            <a:r>
              <a:rPr lang="ru-RU" sz="3600" dirty="0" smtClean="0">
                <a:solidFill>
                  <a:srgbClr val="0071B2"/>
                </a:solidFill>
                <a:latin typeface="Arial" panose="020B0604020202020204" pitchFamily="34" charset="0"/>
                <a:cs typeface="Arial" panose="020B0604020202020204" pitchFamily="34" charset="0"/>
              </a:rPr>
              <a:t> нарушениях развития </a:t>
            </a:r>
            <a:endParaRPr lang="en-US" sz="3600" dirty="0">
              <a:solidFill>
                <a:srgbClr val="0071B2"/>
              </a:solidFill>
              <a:latin typeface="Arial" panose="020B0604020202020204" pitchFamily="34" charset="0"/>
              <a:cs typeface="Arial" panose="020B0604020202020204" pitchFamily="34" charset="0"/>
            </a:endParaRPr>
          </a:p>
        </p:txBody>
      </p:sp>
      <p:sp>
        <p:nvSpPr>
          <p:cNvPr id="73813" name="Rectangle 236"/>
          <p:cNvSpPr>
            <a:spLocks/>
          </p:cNvSpPr>
          <p:nvPr/>
        </p:nvSpPr>
        <p:spPr bwMode="auto">
          <a:xfrm>
            <a:off x="457200" y="6551146"/>
            <a:ext cx="8617424" cy="276999"/>
          </a:xfrm>
          <a:prstGeom prst="rect">
            <a:avLst/>
          </a:prstGeom>
          <a:noFill/>
          <a:ln w="9525">
            <a:noFill/>
            <a:miter lim="800000"/>
            <a:headEnd/>
            <a:tailEnd/>
          </a:ln>
        </p:spPr>
        <p:txBody>
          <a:bodyPr wrap="none" lIns="0" tIns="0" rIns="0" bIns="0" anchor="ctr">
            <a:spAutoFit/>
          </a:bodyPr>
          <a:lstStyle/>
          <a:p>
            <a:r>
              <a:rPr lang="en-US" dirty="0">
                <a:solidFill>
                  <a:srgbClr val="0071B2"/>
                </a:solidFill>
                <a:latin typeface="Arial" panose="020B0604020202020204" pitchFamily="34" charset="0"/>
                <a:cs typeface="Arial" panose="020B0604020202020204" pitchFamily="34" charset="0"/>
                <a:sym typeface="Arial" charset="0"/>
              </a:rPr>
              <a:t>N = 142; </a:t>
            </a:r>
            <a:r>
              <a:rPr lang="ru-RU" dirty="0" smtClean="0">
                <a:solidFill>
                  <a:srgbClr val="0071B2"/>
                </a:solidFill>
                <a:latin typeface="Arial" panose="020B0604020202020204" pitchFamily="34" charset="0"/>
                <a:cs typeface="Arial" panose="020B0604020202020204" pitchFamily="34" charset="0"/>
                <a:sym typeface="Arial" charset="0"/>
              </a:rPr>
              <a:t>только одно контролируемое исследование, все остальные открытые </a:t>
            </a:r>
            <a:endParaRPr lang="en-US" dirty="0">
              <a:solidFill>
                <a:srgbClr val="0071B2"/>
              </a:solidFill>
              <a:latin typeface="Arial" panose="020B0604020202020204" pitchFamily="34" charset="0"/>
              <a:cs typeface="Arial" panose="020B0604020202020204" pitchFamily="34" charset="0"/>
              <a:sym typeface="Arial" charset="0"/>
            </a:endParaRPr>
          </a:p>
        </p:txBody>
      </p:sp>
      <p:sp>
        <p:nvSpPr>
          <p:cNvPr id="2" name="Plus 1"/>
          <p:cNvSpPr/>
          <p:nvPr/>
        </p:nvSpPr>
        <p:spPr>
          <a:xfrm>
            <a:off x="469900" y="2558801"/>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Plus 5"/>
          <p:cNvSpPr/>
          <p:nvPr/>
        </p:nvSpPr>
        <p:spPr>
          <a:xfrm>
            <a:off x="469900" y="3133476"/>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Plus 6"/>
          <p:cNvSpPr/>
          <p:nvPr/>
        </p:nvSpPr>
        <p:spPr>
          <a:xfrm>
            <a:off x="457200" y="3747839"/>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Plus 7"/>
          <p:cNvSpPr/>
          <p:nvPr/>
        </p:nvSpPr>
        <p:spPr>
          <a:xfrm>
            <a:off x="458788" y="4452689"/>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Plus 8"/>
          <p:cNvSpPr/>
          <p:nvPr/>
        </p:nvSpPr>
        <p:spPr>
          <a:xfrm>
            <a:off x="469900" y="5284539"/>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Plus 9"/>
          <p:cNvSpPr/>
          <p:nvPr/>
        </p:nvSpPr>
        <p:spPr>
          <a:xfrm>
            <a:off x="458788" y="5916364"/>
            <a:ext cx="282575" cy="290512"/>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Plus 10"/>
          <p:cNvSpPr/>
          <p:nvPr/>
        </p:nvSpPr>
        <p:spPr>
          <a:xfrm>
            <a:off x="469900" y="1584076"/>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40458834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Grp="1" noChangeArrowheads="1"/>
          </p:cNvSpPr>
          <p:nvPr>
            <p:ph type="title"/>
          </p:nvPr>
        </p:nvSpPr>
        <p:spPr>
          <a:xfrm>
            <a:off x="0" y="216449"/>
            <a:ext cx="9144000" cy="990600"/>
          </a:xfrm>
        </p:spPr>
        <p:txBody>
          <a:bodyPr>
            <a:normAutofit fontScale="90000"/>
          </a:bodyPr>
          <a:lstStyle/>
          <a:p>
            <a:r>
              <a:rPr lang="ru-RU" sz="3600" dirty="0" smtClean="0">
                <a:solidFill>
                  <a:srgbClr val="0071B2"/>
                </a:solidFill>
                <a:latin typeface="Arial" panose="020B0604020202020204" pitchFamily="34" charset="0"/>
                <a:cs typeface="Arial" panose="020B0604020202020204" pitchFamily="34" charset="0"/>
              </a:rPr>
              <a:t>Исследования </a:t>
            </a:r>
            <a:r>
              <a:rPr lang="ru-RU" sz="3600" dirty="0" err="1" smtClean="0">
                <a:solidFill>
                  <a:srgbClr val="0071B2"/>
                </a:solidFill>
                <a:latin typeface="Arial" panose="020B0604020202020204" pitchFamily="34" charset="0"/>
                <a:cs typeface="Arial" panose="020B0604020202020204" pitchFamily="34" charset="0"/>
              </a:rPr>
              <a:t>рисперидона</a:t>
            </a:r>
            <a:r>
              <a:rPr lang="ru-RU" sz="3600" dirty="0" smtClean="0">
                <a:solidFill>
                  <a:srgbClr val="0071B2"/>
                </a:solidFill>
                <a:latin typeface="Arial" panose="020B0604020202020204" pitchFamily="34" charset="0"/>
                <a:cs typeface="Arial" panose="020B0604020202020204" pitchFamily="34" charset="0"/>
              </a:rPr>
              <a:t> при </a:t>
            </a:r>
            <a:r>
              <a:rPr lang="ru-RU" sz="3600" dirty="0" err="1" smtClean="0">
                <a:solidFill>
                  <a:srgbClr val="0071B2"/>
                </a:solidFill>
                <a:latin typeface="Arial" panose="020B0604020202020204" pitchFamily="34" charset="0"/>
                <a:cs typeface="Arial" panose="020B0604020202020204" pitchFamily="34" charset="0"/>
              </a:rPr>
              <a:t>первазивных</a:t>
            </a:r>
            <a:r>
              <a:rPr lang="ru-RU" sz="3600" dirty="0" smtClean="0">
                <a:solidFill>
                  <a:srgbClr val="0071B2"/>
                </a:solidFill>
                <a:latin typeface="Arial" panose="020B0604020202020204" pitchFamily="34" charset="0"/>
                <a:cs typeface="Arial" panose="020B0604020202020204" pitchFamily="34" charset="0"/>
              </a:rPr>
              <a:t> нарушениях развития </a:t>
            </a:r>
            <a:endParaRPr lang="en-US" sz="3600" dirty="0">
              <a:solidFill>
                <a:srgbClr val="0071B2"/>
              </a:solidFill>
              <a:latin typeface="Arial" panose="020B0604020202020204" pitchFamily="34" charset="0"/>
              <a:cs typeface="Arial" panose="020B0604020202020204" pitchFamily="34" charset="0"/>
            </a:endParaRPr>
          </a:p>
        </p:txBody>
      </p:sp>
      <p:sp>
        <p:nvSpPr>
          <p:cNvPr id="74754" name="Rectangle 2"/>
          <p:cNvSpPr>
            <a:spLocks/>
          </p:cNvSpPr>
          <p:nvPr/>
        </p:nvSpPr>
        <p:spPr bwMode="auto">
          <a:xfrm>
            <a:off x="2459691" y="6301736"/>
            <a:ext cx="5806123" cy="553998"/>
          </a:xfrm>
          <a:prstGeom prst="rect">
            <a:avLst/>
          </a:prstGeom>
          <a:noFill/>
          <a:ln w="9525">
            <a:noFill/>
            <a:miter lim="800000"/>
            <a:headEnd/>
            <a:tailEnd/>
          </a:ln>
        </p:spPr>
        <p:txBody>
          <a:bodyPr wrap="square" lIns="0" tIns="0" rIns="0" bIns="0" anchor="ctr">
            <a:spAutoFit/>
          </a:bodyPr>
          <a:lstStyle/>
          <a:p>
            <a:r>
              <a:rPr lang="en-US" dirty="0">
                <a:solidFill>
                  <a:srgbClr val="0071B2"/>
                </a:solidFill>
                <a:latin typeface="Arial" panose="020B0604020202020204" pitchFamily="34" charset="0"/>
                <a:cs typeface="Arial" panose="020B0604020202020204" pitchFamily="34" charset="0"/>
                <a:sym typeface="Arial" charset="0"/>
              </a:rPr>
              <a:t>N= 116; </a:t>
            </a:r>
            <a:r>
              <a:rPr lang="ru-RU" dirty="0" smtClean="0">
                <a:solidFill>
                  <a:srgbClr val="0071B2"/>
                </a:solidFill>
                <a:latin typeface="Arial" panose="020B0604020202020204" pitchFamily="34" charset="0"/>
                <a:cs typeface="Arial" panose="020B0604020202020204" pitchFamily="34" charset="0"/>
                <a:sym typeface="Arial" charset="0"/>
              </a:rPr>
              <a:t>Типичные побочные эффекты</a:t>
            </a:r>
            <a:r>
              <a:rPr lang="en-US" dirty="0" smtClean="0">
                <a:solidFill>
                  <a:srgbClr val="0071B2"/>
                </a:solidFill>
                <a:latin typeface="Arial" panose="020B0604020202020204" pitchFamily="34" charset="0"/>
                <a:cs typeface="Arial" panose="020B0604020202020204" pitchFamily="34" charset="0"/>
                <a:sym typeface="Arial" charset="0"/>
              </a:rPr>
              <a:t>: </a:t>
            </a:r>
            <a:endParaRPr lang="ru-RU" dirty="0" smtClean="0">
              <a:solidFill>
                <a:srgbClr val="0071B2"/>
              </a:solidFill>
              <a:latin typeface="Arial" panose="020B0604020202020204" pitchFamily="34" charset="0"/>
              <a:cs typeface="Arial" panose="020B0604020202020204" pitchFamily="34" charset="0"/>
              <a:sym typeface="Arial" charset="0"/>
            </a:endParaRPr>
          </a:p>
          <a:p>
            <a:r>
              <a:rPr lang="ru-RU" dirty="0" smtClean="0">
                <a:solidFill>
                  <a:srgbClr val="0071B2"/>
                </a:solidFill>
                <a:latin typeface="Arial" panose="020B0604020202020204" pitchFamily="34" charset="0"/>
                <a:cs typeface="Arial" panose="020B0604020202020204" pitchFamily="34" charset="0"/>
                <a:sym typeface="Arial" charset="0"/>
              </a:rPr>
              <a:t>Увеличение веса</a:t>
            </a:r>
            <a:r>
              <a:rPr lang="en-US" dirty="0" smtClean="0">
                <a:solidFill>
                  <a:srgbClr val="0071B2"/>
                </a:solidFill>
                <a:latin typeface="Arial" panose="020B0604020202020204" pitchFamily="34" charset="0"/>
                <a:cs typeface="Arial" panose="020B0604020202020204" pitchFamily="34" charset="0"/>
                <a:sym typeface="Arial" charset="0"/>
              </a:rPr>
              <a:t> (4,5-15 </a:t>
            </a:r>
            <a:r>
              <a:rPr lang="en-US" dirty="0" err="1" smtClean="0">
                <a:solidFill>
                  <a:srgbClr val="0071B2"/>
                </a:solidFill>
                <a:latin typeface="Arial" panose="020B0604020202020204" pitchFamily="34" charset="0"/>
                <a:cs typeface="Arial" panose="020B0604020202020204" pitchFamily="34" charset="0"/>
                <a:sym typeface="Arial" charset="0"/>
              </a:rPr>
              <a:t>ru</a:t>
            </a:r>
            <a:r>
              <a:rPr lang="en-US" dirty="0" smtClean="0">
                <a:solidFill>
                  <a:srgbClr val="0071B2"/>
                </a:solidFill>
                <a:latin typeface="Arial" panose="020B0604020202020204" pitchFamily="34" charset="0"/>
                <a:cs typeface="Arial" panose="020B0604020202020204" pitchFamily="34" charset="0"/>
                <a:sym typeface="Arial" charset="0"/>
              </a:rPr>
              <a:t>), </a:t>
            </a:r>
            <a:r>
              <a:rPr lang="ru-RU" dirty="0" err="1" smtClean="0">
                <a:solidFill>
                  <a:srgbClr val="0071B2"/>
                </a:solidFill>
                <a:latin typeface="Arial" panose="020B0604020202020204" pitchFamily="34" charset="0"/>
                <a:cs typeface="Arial" panose="020B0604020202020204" pitchFamily="34" charset="0"/>
                <a:sym typeface="Arial" charset="0"/>
              </a:rPr>
              <a:t>седация</a:t>
            </a:r>
            <a:r>
              <a:rPr lang="en-US" dirty="0" smtClean="0">
                <a:solidFill>
                  <a:srgbClr val="0071B2"/>
                </a:solidFill>
                <a:latin typeface="Arial" panose="020B0604020202020204" pitchFamily="34" charset="0"/>
                <a:cs typeface="Arial" panose="020B0604020202020204" pitchFamily="34" charset="0"/>
                <a:sym typeface="Arial" charset="0"/>
              </a:rPr>
              <a:t> </a:t>
            </a:r>
            <a:endParaRPr lang="en-US" dirty="0">
              <a:solidFill>
                <a:srgbClr val="0071B2"/>
              </a:solidFill>
              <a:latin typeface="Arial" panose="020B0604020202020204" pitchFamily="34" charset="0"/>
              <a:cs typeface="Arial" panose="020B0604020202020204" pitchFamily="34" charset="0"/>
              <a:sym typeface="Arial" charset="0"/>
            </a:endParaRPr>
          </a:p>
        </p:txBody>
      </p:sp>
      <p:graphicFrame>
        <p:nvGraphicFramePr>
          <p:cNvPr id="51203" name="Group 3"/>
          <p:cNvGraphicFramePr>
            <a:graphicFrameLocks noGrp="1"/>
          </p:cNvGraphicFramePr>
          <p:nvPr>
            <p:extLst>
              <p:ext uri="{D42A27DB-BD31-4B8C-83A1-F6EECF244321}">
                <p14:modId xmlns:p14="http://schemas.microsoft.com/office/powerpoint/2010/main" val="2087673270"/>
              </p:ext>
            </p:extLst>
          </p:nvPr>
        </p:nvGraphicFramePr>
        <p:xfrm>
          <a:off x="778598" y="1237046"/>
          <a:ext cx="7369522" cy="5064690"/>
        </p:xfrm>
        <a:graphic>
          <a:graphicData uri="http://schemas.openxmlformats.org/drawingml/2006/table">
            <a:tbl>
              <a:tblPr/>
              <a:tblGrid>
                <a:gridCol w="889697">
                  <a:extLst>
                    <a:ext uri="{9D8B030D-6E8A-4147-A177-3AD203B41FA5}">
                      <a16:colId xmlns="" xmlns:a16="http://schemas.microsoft.com/office/drawing/2014/main" val="20000"/>
                    </a:ext>
                  </a:extLst>
                </a:gridCol>
                <a:gridCol w="434350">
                  <a:extLst>
                    <a:ext uri="{9D8B030D-6E8A-4147-A177-3AD203B41FA5}">
                      <a16:colId xmlns="" xmlns:a16="http://schemas.microsoft.com/office/drawing/2014/main" val="20001"/>
                    </a:ext>
                  </a:extLst>
                </a:gridCol>
                <a:gridCol w="766346">
                  <a:extLst>
                    <a:ext uri="{9D8B030D-6E8A-4147-A177-3AD203B41FA5}">
                      <a16:colId xmlns="" xmlns:a16="http://schemas.microsoft.com/office/drawing/2014/main" val="20002"/>
                    </a:ext>
                  </a:extLst>
                </a:gridCol>
                <a:gridCol w="627249">
                  <a:extLst>
                    <a:ext uri="{9D8B030D-6E8A-4147-A177-3AD203B41FA5}">
                      <a16:colId xmlns="" xmlns:a16="http://schemas.microsoft.com/office/drawing/2014/main" val="20003"/>
                    </a:ext>
                  </a:extLst>
                </a:gridCol>
                <a:gridCol w="993363">
                  <a:extLst>
                    <a:ext uri="{9D8B030D-6E8A-4147-A177-3AD203B41FA5}">
                      <a16:colId xmlns="" xmlns:a16="http://schemas.microsoft.com/office/drawing/2014/main" val="20004"/>
                    </a:ext>
                  </a:extLst>
                </a:gridCol>
                <a:gridCol w="818836">
                  <a:extLst>
                    <a:ext uri="{9D8B030D-6E8A-4147-A177-3AD203B41FA5}">
                      <a16:colId xmlns="" xmlns:a16="http://schemas.microsoft.com/office/drawing/2014/main" val="20005"/>
                    </a:ext>
                  </a:extLst>
                </a:gridCol>
                <a:gridCol w="1375225">
                  <a:extLst>
                    <a:ext uri="{9D8B030D-6E8A-4147-A177-3AD203B41FA5}">
                      <a16:colId xmlns="" xmlns:a16="http://schemas.microsoft.com/office/drawing/2014/main" val="20006"/>
                    </a:ext>
                  </a:extLst>
                </a:gridCol>
                <a:gridCol w="1464456">
                  <a:extLst>
                    <a:ext uri="{9D8B030D-6E8A-4147-A177-3AD203B41FA5}">
                      <a16:colId xmlns="" xmlns:a16="http://schemas.microsoft.com/office/drawing/2014/main" val="20007"/>
                    </a:ext>
                  </a:extLst>
                </a:gridCol>
              </a:tblGrid>
              <a:tr h="568952">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Дизайн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Препарат</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недели</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Побочные эффекты</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733643">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Malone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2002</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22</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Подр</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0.5 – 4.0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4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остр</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24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долгоср</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увеличение аппетита, увеличение веса</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Улучшения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CPRS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и</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973155">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McDougle et al. 1997</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18</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1-4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Транзиентная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увеличение веса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12/18</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значительные общие улучшения. Уменьшение повторяющегося и агрессивного поведения.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793487">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Nicolson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1998</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10</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0.05</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0.02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день</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среднее</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Транзиентная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увеличение веса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8/10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уровень реакции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CARS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и</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PTQ</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1227768">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Horrigan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1997</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11</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Подр</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Взросл.</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0.5 </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1.5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4</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Увеличение веса, легкая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транзиентная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возможный химический гепатит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n=1)</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Улучшения агрессии,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самоагрессии</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взрывного поведения,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гиперактивности</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сна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13817">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Findling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1997</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6</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Открыт.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Рисперидон</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0.03</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0.06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8</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Транзиентная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ru-RU" sz="11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увеличение веса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Улучшения по </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и</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CPRS</a:t>
                      </a:r>
                    </a:p>
                  </a:txBody>
                  <a:tcPr marL="38095" marR="38095"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5" name="Plus 4"/>
          <p:cNvSpPr/>
          <p:nvPr/>
        </p:nvSpPr>
        <p:spPr>
          <a:xfrm>
            <a:off x="1384095" y="2154878"/>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Plus 5"/>
          <p:cNvSpPr/>
          <p:nvPr/>
        </p:nvSpPr>
        <p:spPr>
          <a:xfrm>
            <a:off x="1384095" y="4991741"/>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Plus 6"/>
          <p:cNvSpPr/>
          <p:nvPr/>
        </p:nvSpPr>
        <p:spPr>
          <a:xfrm>
            <a:off x="1384095" y="4028128"/>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Plus 7"/>
          <p:cNvSpPr/>
          <p:nvPr/>
        </p:nvSpPr>
        <p:spPr>
          <a:xfrm>
            <a:off x="1384095" y="3193103"/>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Plus 8"/>
          <p:cNvSpPr/>
          <p:nvPr/>
        </p:nvSpPr>
        <p:spPr>
          <a:xfrm>
            <a:off x="1368220" y="5672778"/>
            <a:ext cx="280988"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88906711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Grp="1" noChangeArrowheads="1"/>
          </p:cNvSpPr>
          <p:nvPr>
            <p:ph type="title"/>
          </p:nvPr>
        </p:nvSpPr>
        <p:spPr/>
        <p:txBody>
          <a:bodyPr>
            <a:normAutofit fontScale="90000"/>
          </a:bodyPr>
          <a:lstStyle/>
          <a:p>
            <a:r>
              <a:rPr lang="ru-RU" sz="3600" dirty="0" smtClean="0">
                <a:solidFill>
                  <a:srgbClr val="0071B2"/>
                </a:solidFill>
                <a:latin typeface="Arial" panose="020B0604020202020204" pitchFamily="34" charset="0"/>
                <a:cs typeface="Arial" panose="020B0604020202020204" pitchFamily="34" charset="0"/>
              </a:rPr>
              <a:t>Исследования </a:t>
            </a:r>
            <a:r>
              <a:rPr lang="ru-RU" sz="3600" dirty="0" err="1" smtClean="0">
                <a:solidFill>
                  <a:srgbClr val="0071B2"/>
                </a:solidFill>
                <a:latin typeface="Arial" panose="020B0604020202020204" pitchFamily="34" charset="0"/>
                <a:cs typeface="Arial" panose="020B0604020202020204" pitchFamily="34" charset="0"/>
              </a:rPr>
              <a:t>кломипрамина</a:t>
            </a:r>
            <a:r>
              <a:rPr lang="ru-RU" sz="3600" dirty="0" smtClean="0">
                <a:solidFill>
                  <a:srgbClr val="0071B2"/>
                </a:solidFill>
                <a:latin typeface="Arial" panose="020B0604020202020204" pitchFamily="34" charset="0"/>
                <a:cs typeface="Arial" panose="020B0604020202020204" pitchFamily="34" charset="0"/>
              </a:rPr>
              <a:t> при </a:t>
            </a:r>
            <a:r>
              <a:rPr lang="ru-RU" sz="3600" dirty="0" err="1" smtClean="0">
                <a:solidFill>
                  <a:srgbClr val="0071B2"/>
                </a:solidFill>
                <a:latin typeface="Arial" panose="020B0604020202020204" pitchFamily="34" charset="0"/>
                <a:cs typeface="Arial" panose="020B0604020202020204" pitchFamily="34" charset="0"/>
              </a:rPr>
              <a:t>первазивных</a:t>
            </a:r>
            <a:r>
              <a:rPr lang="ru-RU" sz="3600" dirty="0" smtClean="0">
                <a:solidFill>
                  <a:srgbClr val="0071B2"/>
                </a:solidFill>
                <a:latin typeface="Arial" panose="020B0604020202020204" pitchFamily="34" charset="0"/>
                <a:cs typeface="Arial" panose="020B0604020202020204" pitchFamily="34" charset="0"/>
              </a:rPr>
              <a:t> нарушениях развития </a:t>
            </a:r>
            <a:endParaRPr lang="en-US" sz="3600" dirty="0">
              <a:solidFill>
                <a:srgbClr val="0071B2"/>
              </a:solidFill>
              <a:latin typeface="Arial" panose="020B0604020202020204" pitchFamily="34" charset="0"/>
              <a:cs typeface="Arial" panose="020B0604020202020204" pitchFamily="34" charset="0"/>
            </a:endParaRPr>
          </a:p>
        </p:txBody>
      </p:sp>
      <p:sp>
        <p:nvSpPr>
          <p:cNvPr id="75778" name="Rectangle 2"/>
          <p:cNvSpPr>
            <a:spLocks/>
          </p:cNvSpPr>
          <p:nvPr/>
        </p:nvSpPr>
        <p:spPr bwMode="auto">
          <a:xfrm>
            <a:off x="341533" y="4444390"/>
            <a:ext cx="8430651" cy="553998"/>
          </a:xfrm>
          <a:prstGeom prst="rect">
            <a:avLst/>
          </a:prstGeom>
          <a:noFill/>
          <a:ln w="9525">
            <a:noFill/>
            <a:miter lim="800000"/>
            <a:headEnd/>
            <a:tailEnd/>
          </a:ln>
        </p:spPr>
        <p:txBody>
          <a:bodyPr wrap="square" lIns="0" tIns="0" rIns="0" bIns="0" anchor="ctr">
            <a:spAutoFit/>
          </a:bodyPr>
          <a:lstStyle/>
          <a:p>
            <a:pPr algn="ctr"/>
            <a:r>
              <a:rPr lang="ru-RU" dirty="0" smtClean="0">
                <a:solidFill>
                  <a:srgbClr val="0071B2"/>
                </a:solidFill>
                <a:latin typeface="Arial" panose="020B0604020202020204" pitchFamily="34" charset="0"/>
                <a:cs typeface="Arial" panose="020B0604020202020204" pitchFamily="34" charset="0"/>
                <a:sym typeface="Arial" charset="0"/>
              </a:rPr>
              <a:t>Типичные побочные эффекты</a:t>
            </a:r>
            <a:r>
              <a:rPr lang="en-US" dirty="0" smtClean="0">
                <a:solidFill>
                  <a:srgbClr val="0071B2"/>
                </a:solidFill>
                <a:latin typeface="Arial" panose="020B0604020202020204" pitchFamily="34" charset="0"/>
                <a:cs typeface="Arial" panose="020B0604020202020204" pitchFamily="34" charset="0"/>
                <a:sym typeface="Arial" charset="0"/>
              </a:rPr>
              <a:t>: </a:t>
            </a:r>
            <a:r>
              <a:rPr lang="ru-RU" dirty="0" smtClean="0">
                <a:solidFill>
                  <a:srgbClr val="0071B2"/>
                </a:solidFill>
                <a:latin typeface="Arial" panose="020B0604020202020204" pitchFamily="34" charset="0"/>
                <a:cs typeface="Arial" panose="020B0604020202020204" pitchFamily="34" charset="0"/>
                <a:sym typeface="Arial" charset="0"/>
              </a:rPr>
              <a:t>сонливость, бессонница, запор </a:t>
            </a:r>
            <a:endParaRPr lang="en-US" dirty="0">
              <a:solidFill>
                <a:srgbClr val="0071B2"/>
              </a:solidFill>
              <a:latin typeface="Arial" panose="020B0604020202020204" pitchFamily="34" charset="0"/>
              <a:cs typeface="Arial" panose="020B0604020202020204" pitchFamily="34" charset="0"/>
              <a:sym typeface="Arial" charset="0"/>
            </a:endParaRPr>
          </a:p>
          <a:p>
            <a:pPr algn="ctr"/>
            <a:r>
              <a:rPr lang="en-US" dirty="0" smtClean="0">
                <a:solidFill>
                  <a:srgbClr val="0071B2"/>
                </a:solidFill>
                <a:latin typeface="Arial" panose="020B0604020202020204" pitchFamily="34" charset="0"/>
                <a:cs typeface="Arial" panose="020B0604020202020204" pitchFamily="34" charset="0"/>
                <a:sym typeface="Arial" charset="0"/>
              </a:rPr>
              <a:t>*</a:t>
            </a:r>
            <a:r>
              <a:rPr lang="ru-RU" dirty="0" smtClean="0">
                <a:solidFill>
                  <a:srgbClr val="0071B2"/>
                </a:solidFill>
                <a:latin typeface="Arial" panose="020B0604020202020204" pitchFamily="34" charset="0"/>
                <a:cs typeface="Arial" panose="020B0604020202020204" pitchFamily="34" charset="0"/>
                <a:sym typeface="Arial" charset="0"/>
              </a:rPr>
              <a:t>у </a:t>
            </a:r>
            <a:r>
              <a:rPr lang="en-US" dirty="0" smtClean="0">
                <a:solidFill>
                  <a:srgbClr val="0071B2"/>
                </a:solidFill>
                <a:latin typeface="Arial" panose="020B0604020202020204" pitchFamily="34" charset="0"/>
                <a:cs typeface="Arial" panose="020B0604020202020204" pitchFamily="34" charset="0"/>
                <a:sym typeface="Arial" charset="0"/>
              </a:rPr>
              <a:t>1</a:t>
            </a:r>
            <a:r>
              <a:rPr lang="ru-RU" dirty="0" smtClean="0">
                <a:solidFill>
                  <a:srgbClr val="0071B2"/>
                </a:solidFill>
                <a:latin typeface="Arial" panose="020B0604020202020204" pitchFamily="34" charset="0"/>
                <a:cs typeface="Arial" panose="020B0604020202020204" pitchFamily="34" charset="0"/>
                <a:sym typeface="Arial" charset="0"/>
              </a:rPr>
              <a:t> был судорожный приступ </a:t>
            </a:r>
            <a:endParaRPr lang="en-US" dirty="0">
              <a:solidFill>
                <a:srgbClr val="0071B2"/>
              </a:solidFill>
              <a:latin typeface="Arial" panose="020B0604020202020204" pitchFamily="34" charset="0"/>
              <a:cs typeface="Arial" panose="020B0604020202020204" pitchFamily="34" charset="0"/>
              <a:sym typeface="Arial" charset="0"/>
            </a:endParaRPr>
          </a:p>
        </p:txBody>
      </p:sp>
      <p:graphicFrame>
        <p:nvGraphicFramePr>
          <p:cNvPr id="52227" name="Group 3"/>
          <p:cNvGraphicFramePr>
            <a:graphicFrameLocks noGrp="1"/>
          </p:cNvGraphicFramePr>
          <p:nvPr>
            <p:extLst>
              <p:ext uri="{D42A27DB-BD31-4B8C-83A1-F6EECF244321}">
                <p14:modId xmlns:p14="http://schemas.microsoft.com/office/powerpoint/2010/main" val="4095491321"/>
              </p:ext>
            </p:extLst>
          </p:nvPr>
        </p:nvGraphicFramePr>
        <p:xfrm>
          <a:off x="636902" y="1921056"/>
          <a:ext cx="7848600" cy="2003171"/>
        </p:xfrm>
        <a:graphic>
          <a:graphicData uri="http://schemas.openxmlformats.org/drawingml/2006/table">
            <a:tbl>
              <a:tblPr/>
              <a:tblGrid>
                <a:gridCol w="1196975">
                  <a:extLst>
                    <a:ext uri="{9D8B030D-6E8A-4147-A177-3AD203B41FA5}">
                      <a16:colId xmlns="" xmlns:a16="http://schemas.microsoft.com/office/drawing/2014/main" val="20000"/>
                    </a:ext>
                  </a:extLst>
                </a:gridCol>
                <a:gridCol w="679450">
                  <a:extLst>
                    <a:ext uri="{9D8B030D-6E8A-4147-A177-3AD203B41FA5}">
                      <a16:colId xmlns="" xmlns:a16="http://schemas.microsoft.com/office/drawing/2014/main" val="20001"/>
                    </a:ext>
                  </a:extLst>
                </a:gridCol>
                <a:gridCol w="1073150">
                  <a:extLst>
                    <a:ext uri="{9D8B030D-6E8A-4147-A177-3AD203B41FA5}">
                      <a16:colId xmlns="" xmlns:a16="http://schemas.microsoft.com/office/drawing/2014/main" val="20002"/>
                    </a:ext>
                  </a:extLst>
                </a:gridCol>
                <a:gridCol w="474663">
                  <a:extLst>
                    <a:ext uri="{9D8B030D-6E8A-4147-A177-3AD203B41FA5}">
                      <a16:colId xmlns="" xmlns:a16="http://schemas.microsoft.com/office/drawing/2014/main" val="20003"/>
                    </a:ext>
                  </a:extLst>
                </a:gridCol>
                <a:gridCol w="695325">
                  <a:extLst>
                    <a:ext uri="{9D8B030D-6E8A-4147-A177-3AD203B41FA5}">
                      <a16:colId xmlns="" xmlns:a16="http://schemas.microsoft.com/office/drawing/2014/main" val="20004"/>
                    </a:ext>
                  </a:extLst>
                </a:gridCol>
                <a:gridCol w="1189037">
                  <a:extLst>
                    <a:ext uri="{9D8B030D-6E8A-4147-A177-3AD203B41FA5}">
                      <a16:colId xmlns="" xmlns:a16="http://schemas.microsoft.com/office/drawing/2014/main" val="20005"/>
                    </a:ext>
                  </a:extLst>
                </a:gridCol>
                <a:gridCol w="2540000">
                  <a:extLst>
                    <a:ext uri="{9D8B030D-6E8A-4147-A177-3AD203B41FA5}">
                      <a16:colId xmlns="" xmlns:a16="http://schemas.microsoft.com/office/drawing/2014/main" val="20006"/>
                    </a:ext>
                  </a:extLst>
                </a:gridCol>
              </a:tblGrid>
              <a:tr h="533400">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DX</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мг</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день</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25475">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Sanchez 1996</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3-9</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5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9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Открытые</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8</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50-175</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Никаких улучшений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CGI,CPRS</a:t>
                      </a: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PTQ</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660400">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Gordon 1993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6-23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10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недель</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DB Cross</a:t>
                      </a:r>
                    </a:p>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DMI</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24</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endParaRPr kumimoji="0" lang="en-US" sz="1400" b="0" i="0" u="none" strike="noStrike" cap="none" normalizeH="0" baseline="0">
                        <a:ln>
                          <a:noFill/>
                        </a:ln>
                        <a:solidFill>
                          <a:srgbClr val="0071B2"/>
                        </a:solidFill>
                        <a:effectLst/>
                        <a:latin typeface="Arial" panose="020B0604020202020204" pitchFamily="34" charset="0"/>
                        <a:ea typeface="ヒラギノ明朝 ProN W6"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150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среднее</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Превосходство над плацебо и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DMI</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9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CPRS,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злость</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OC</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и поведение </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6" name="Plus 5"/>
          <p:cNvSpPr/>
          <p:nvPr/>
        </p:nvSpPr>
        <p:spPr>
          <a:xfrm>
            <a:off x="636902" y="3448231"/>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66696117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Grp="1" noChangeArrowheads="1"/>
          </p:cNvSpPr>
          <p:nvPr>
            <p:ph type="title" idx="4294967295"/>
          </p:nvPr>
        </p:nvSpPr>
        <p:spPr>
          <a:xfrm>
            <a:off x="6448" y="9480"/>
            <a:ext cx="9144000" cy="762000"/>
          </a:xfrm>
        </p:spPr>
        <p:txBody>
          <a:bodyPr>
            <a:normAutofit/>
          </a:bodyPr>
          <a:lstStyle/>
          <a:p>
            <a:r>
              <a:rPr lang="ru-RU" sz="3600" dirty="0" smtClean="0">
                <a:solidFill>
                  <a:srgbClr val="0071B2"/>
                </a:solidFill>
                <a:latin typeface="Arial" panose="020B0604020202020204" pitchFamily="34" charset="0"/>
                <a:cs typeface="Arial" panose="020B0604020202020204" pitchFamily="34" charset="0"/>
              </a:rPr>
              <a:t>Исследования СИОЗС</a:t>
            </a:r>
            <a:endParaRPr lang="en-US" sz="3600" dirty="0">
              <a:solidFill>
                <a:srgbClr val="0071B2"/>
              </a:solidFill>
              <a:latin typeface="Arial" panose="020B0604020202020204" pitchFamily="34" charset="0"/>
              <a:cs typeface="Arial" panose="020B0604020202020204" pitchFamily="34" charset="0"/>
            </a:endParaRPr>
          </a:p>
        </p:txBody>
      </p:sp>
      <p:sp>
        <p:nvSpPr>
          <p:cNvPr id="76802" name="Rectangle 2"/>
          <p:cNvSpPr>
            <a:spLocks/>
          </p:cNvSpPr>
          <p:nvPr/>
        </p:nvSpPr>
        <p:spPr bwMode="auto">
          <a:xfrm>
            <a:off x="762627" y="6486773"/>
            <a:ext cx="7631641" cy="276999"/>
          </a:xfrm>
          <a:prstGeom prst="rect">
            <a:avLst/>
          </a:prstGeom>
          <a:noFill/>
          <a:ln w="9525">
            <a:noFill/>
            <a:miter lim="800000"/>
            <a:headEnd/>
            <a:tailEnd/>
          </a:ln>
        </p:spPr>
        <p:txBody>
          <a:bodyPr wrap="none" lIns="0" tIns="0" rIns="0" bIns="0" anchor="ctr">
            <a:spAutoFit/>
          </a:bodyPr>
          <a:lstStyle/>
          <a:p>
            <a:r>
              <a:rPr lang="en-US" dirty="0">
                <a:solidFill>
                  <a:srgbClr val="0071B2"/>
                </a:solidFill>
                <a:latin typeface="Arial" panose="020B0604020202020204" pitchFamily="34" charset="0"/>
                <a:cs typeface="Arial" panose="020B0604020202020204" pitchFamily="34" charset="0"/>
                <a:sym typeface="Arial" charset="0"/>
              </a:rPr>
              <a:t>N= 92: </a:t>
            </a:r>
            <a:r>
              <a:rPr lang="ru-RU" dirty="0" smtClean="0">
                <a:solidFill>
                  <a:srgbClr val="0071B2"/>
                </a:solidFill>
                <a:latin typeface="Arial" panose="020B0604020202020204" pitchFamily="34" charset="0"/>
                <a:cs typeface="Arial" panose="020B0604020202020204" pitchFamily="34" charset="0"/>
                <a:sym typeface="Arial" charset="0"/>
              </a:rPr>
              <a:t>Типичные побочные эффекты: тошнота, </a:t>
            </a:r>
            <a:r>
              <a:rPr lang="ru-RU" dirty="0" err="1" smtClean="0">
                <a:solidFill>
                  <a:srgbClr val="0071B2"/>
                </a:solidFill>
                <a:latin typeface="Arial" panose="020B0604020202020204" pitchFamily="34" charset="0"/>
                <a:cs typeface="Arial" panose="020B0604020202020204" pitchFamily="34" charset="0"/>
                <a:sym typeface="Arial" charset="0"/>
              </a:rPr>
              <a:t>седация</a:t>
            </a:r>
            <a:r>
              <a:rPr lang="ru-RU" dirty="0" smtClean="0">
                <a:solidFill>
                  <a:srgbClr val="0071B2"/>
                </a:solidFill>
                <a:latin typeface="Arial" panose="020B0604020202020204" pitchFamily="34" charset="0"/>
                <a:cs typeface="Arial" panose="020B0604020202020204" pitchFamily="34" charset="0"/>
                <a:sym typeface="Arial" charset="0"/>
              </a:rPr>
              <a:t>, возбудимость</a:t>
            </a:r>
            <a:endParaRPr lang="en-US" dirty="0">
              <a:solidFill>
                <a:srgbClr val="0071B2"/>
              </a:solidFill>
              <a:latin typeface="Arial" panose="020B0604020202020204" pitchFamily="34" charset="0"/>
              <a:cs typeface="Arial" panose="020B0604020202020204" pitchFamily="34" charset="0"/>
              <a:sym typeface="Arial" charset="0"/>
            </a:endParaRPr>
          </a:p>
        </p:txBody>
      </p:sp>
      <p:graphicFrame>
        <p:nvGraphicFramePr>
          <p:cNvPr id="53251" name="Group 3"/>
          <p:cNvGraphicFramePr>
            <a:graphicFrameLocks noGrp="1"/>
          </p:cNvGraphicFramePr>
          <p:nvPr>
            <p:extLst>
              <p:ext uri="{D42A27DB-BD31-4B8C-83A1-F6EECF244321}">
                <p14:modId xmlns:p14="http://schemas.microsoft.com/office/powerpoint/2010/main" val="791405169"/>
              </p:ext>
            </p:extLst>
          </p:nvPr>
        </p:nvGraphicFramePr>
        <p:xfrm>
          <a:off x="242986" y="762001"/>
          <a:ext cx="8670925" cy="5562601"/>
        </p:xfrm>
        <a:graphic>
          <a:graphicData uri="http://schemas.openxmlformats.org/drawingml/2006/table">
            <a:tbl>
              <a:tblPr/>
              <a:tblGrid>
                <a:gridCol w="1111657">
                  <a:extLst>
                    <a:ext uri="{9D8B030D-6E8A-4147-A177-3AD203B41FA5}">
                      <a16:colId xmlns="" xmlns:a16="http://schemas.microsoft.com/office/drawing/2014/main" val="20000"/>
                    </a:ext>
                  </a:extLst>
                </a:gridCol>
                <a:gridCol w="444663">
                  <a:extLst>
                    <a:ext uri="{9D8B030D-6E8A-4147-A177-3AD203B41FA5}">
                      <a16:colId xmlns="" xmlns:a16="http://schemas.microsoft.com/office/drawing/2014/main" val="20001"/>
                    </a:ext>
                  </a:extLst>
                </a:gridCol>
                <a:gridCol w="666994">
                  <a:extLst>
                    <a:ext uri="{9D8B030D-6E8A-4147-A177-3AD203B41FA5}">
                      <a16:colId xmlns="" xmlns:a16="http://schemas.microsoft.com/office/drawing/2014/main" val="20002"/>
                    </a:ext>
                  </a:extLst>
                </a:gridCol>
                <a:gridCol w="741105">
                  <a:extLst>
                    <a:ext uri="{9D8B030D-6E8A-4147-A177-3AD203B41FA5}">
                      <a16:colId xmlns="" xmlns:a16="http://schemas.microsoft.com/office/drawing/2014/main" val="20003"/>
                    </a:ext>
                  </a:extLst>
                </a:gridCol>
                <a:gridCol w="1111657">
                  <a:extLst>
                    <a:ext uri="{9D8B030D-6E8A-4147-A177-3AD203B41FA5}">
                      <a16:colId xmlns="" xmlns:a16="http://schemas.microsoft.com/office/drawing/2014/main" val="20004"/>
                    </a:ext>
                  </a:extLst>
                </a:gridCol>
                <a:gridCol w="741105">
                  <a:extLst>
                    <a:ext uri="{9D8B030D-6E8A-4147-A177-3AD203B41FA5}">
                      <a16:colId xmlns="" xmlns:a16="http://schemas.microsoft.com/office/drawing/2014/main" val="20005"/>
                    </a:ext>
                  </a:extLst>
                </a:gridCol>
                <a:gridCol w="1778651">
                  <a:extLst>
                    <a:ext uri="{9D8B030D-6E8A-4147-A177-3AD203B41FA5}">
                      <a16:colId xmlns="" xmlns:a16="http://schemas.microsoft.com/office/drawing/2014/main" val="20006"/>
                    </a:ext>
                  </a:extLst>
                </a:gridCol>
                <a:gridCol w="2075093">
                  <a:extLst>
                    <a:ext uri="{9D8B030D-6E8A-4147-A177-3AD203B41FA5}">
                      <a16:colId xmlns="" xmlns:a16="http://schemas.microsoft.com/office/drawing/2014/main" val="20007"/>
                    </a:ext>
                  </a:extLst>
                </a:gridCol>
              </a:tblGrid>
              <a:tr h="834004">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Дизайн</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Препарат</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недели</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Побочные эффекты</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098" marR="38098" marT="38080" marB="3808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767469">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Steingard</a:t>
                      </a: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et al., 1997</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9</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Сертралин</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25-50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2-52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Поведенческие ухудшения, взрывное и агрессивное поведение</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8/9  </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клинические улучшения</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990282">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Alcami et al.</a:t>
                      </a: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2000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Флуоксетин</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15-20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52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Импульсивность, беспокойство, нарушения сна и потеря аппетита</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11</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детей завершили исследование. Все испытывали от умеренных до выраженных улучшений</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990282">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Fukuda et al. 2001</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18</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 cross</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Флувоксамин</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Никаких серьезных побочных эффектов</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Улучшения языка и зрительного контакта. Улучшения </a:t>
                      </a:r>
                      <a:r>
                        <a:rPr kumimoji="0" lang="en-US"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 </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 </a:t>
                      </a:r>
                      <a:r>
                        <a:rPr kumimoji="0" lang="en-US"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 </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участников.</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767469">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McDougle et al. 1996</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30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Взрос.</a:t>
                      </a:r>
                      <a:r>
                        <a:rPr kumimoji="0" lang="en-US"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DBPC</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Флувоксамин</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50– 300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Легкая </a:t>
                      </a: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пищеварительные нарушения, тошнота</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Флувоксамин</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значительно лучше, чем плацебо. </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1213095">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Cook et al. 1992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Подр</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Откр</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Флуоксетин</a:t>
                      </a:r>
                      <a:r>
                        <a:rPr kumimoji="0" lang="en-US"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20mg QOD – 80mg/d</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1-61</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Беспокойство, </a:t>
                      </a: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гиперактивность</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возбудимость, снижение аппетита, </a:t>
                      </a:r>
                      <a:r>
                        <a:rPr kumimoji="0" lang="ru-RU" sz="12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бессоница</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Значительные улучшения по клинической тяжести в </a:t>
                      </a:r>
                      <a:r>
                        <a:rPr kumimoji="0" lang="en-US"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CGI</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у </a:t>
                      </a:r>
                      <a:r>
                        <a:rPr kumimoji="0" lang="en-US"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15/23 </a:t>
                      </a:r>
                      <a:r>
                        <a:rPr kumimoji="0" lang="ru-RU"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участников.</a:t>
                      </a:r>
                      <a:r>
                        <a:rPr kumimoji="0" lang="en-US" sz="12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endParaRPr kumimoji="0" lang="en-US" sz="12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5" name="Plus 4"/>
          <p:cNvSpPr/>
          <p:nvPr/>
        </p:nvSpPr>
        <p:spPr>
          <a:xfrm>
            <a:off x="242987" y="4838609"/>
            <a:ext cx="274826" cy="284706"/>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Plus 5"/>
          <p:cNvSpPr/>
          <p:nvPr/>
        </p:nvSpPr>
        <p:spPr>
          <a:xfrm>
            <a:off x="242987" y="4003584"/>
            <a:ext cx="274826" cy="284706"/>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Plus 6"/>
          <p:cNvSpPr/>
          <p:nvPr/>
        </p:nvSpPr>
        <p:spPr>
          <a:xfrm>
            <a:off x="239812" y="3078071"/>
            <a:ext cx="274826" cy="284706"/>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Plus 7"/>
          <p:cNvSpPr/>
          <p:nvPr/>
        </p:nvSpPr>
        <p:spPr>
          <a:xfrm>
            <a:off x="239812" y="2011271"/>
            <a:ext cx="274826" cy="284706"/>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Plus 8"/>
          <p:cNvSpPr/>
          <p:nvPr/>
        </p:nvSpPr>
        <p:spPr>
          <a:xfrm>
            <a:off x="242987" y="5889534"/>
            <a:ext cx="274826" cy="284706"/>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373872520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Grp="1" noChangeArrowheads="1"/>
          </p:cNvSpPr>
          <p:nvPr>
            <p:ph type="title" idx="4294967295"/>
          </p:nvPr>
        </p:nvSpPr>
        <p:spPr>
          <a:xfrm>
            <a:off x="0" y="-82854"/>
            <a:ext cx="9144000" cy="685800"/>
          </a:xfrm>
        </p:spPr>
        <p:txBody>
          <a:bodyPr>
            <a:normAutofit/>
          </a:bodyPr>
          <a:lstStyle/>
          <a:p>
            <a:r>
              <a:rPr lang="ru-RU" sz="3600" dirty="0" smtClean="0">
                <a:solidFill>
                  <a:srgbClr val="0071B2"/>
                </a:solidFill>
                <a:latin typeface="Arial" panose="020B0604020202020204" pitchFamily="34" charset="0"/>
                <a:cs typeface="Arial" panose="020B0604020202020204" pitchFamily="34" charset="0"/>
              </a:rPr>
              <a:t>Исследования </a:t>
            </a:r>
            <a:r>
              <a:rPr lang="ru-RU" sz="3600" dirty="0" err="1" smtClean="0">
                <a:solidFill>
                  <a:srgbClr val="0071B2"/>
                </a:solidFill>
                <a:latin typeface="Arial" panose="020B0604020202020204" pitchFamily="34" charset="0"/>
                <a:cs typeface="Arial" panose="020B0604020202020204" pitchFamily="34" charset="0"/>
              </a:rPr>
              <a:t>налтрексона</a:t>
            </a:r>
            <a:r>
              <a:rPr lang="ru-RU" sz="3600" dirty="0" smtClean="0">
                <a:solidFill>
                  <a:srgbClr val="0071B2"/>
                </a:solidFill>
                <a:latin typeface="Arial" panose="020B0604020202020204" pitchFamily="34" charset="0"/>
                <a:cs typeface="Arial" panose="020B0604020202020204" pitchFamily="34" charset="0"/>
              </a:rPr>
              <a:t> </a:t>
            </a:r>
            <a:endParaRPr lang="en-US" sz="3600" dirty="0">
              <a:solidFill>
                <a:srgbClr val="0071B2"/>
              </a:solidFill>
              <a:latin typeface="Arial" panose="020B0604020202020204" pitchFamily="34" charset="0"/>
              <a:cs typeface="Arial" panose="020B0604020202020204" pitchFamily="34" charset="0"/>
            </a:endParaRPr>
          </a:p>
        </p:txBody>
      </p:sp>
      <p:sp>
        <p:nvSpPr>
          <p:cNvPr id="77826" name="Rectangle 2"/>
          <p:cNvSpPr>
            <a:spLocks/>
          </p:cNvSpPr>
          <p:nvPr/>
        </p:nvSpPr>
        <p:spPr bwMode="auto">
          <a:xfrm>
            <a:off x="152400" y="6306715"/>
            <a:ext cx="8887539" cy="553998"/>
          </a:xfrm>
          <a:prstGeom prst="rect">
            <a:avLst/>
          </a:prstGeom>
          <a:noFill/>
          <a:ln w="9525">
            <a:noFill/>
            <a:miter lim="800000"/>
            <a:headEnd/>
            <a:tailEnd/>
          </a:ln>
        </p:spPr>
        <p:txBody>
          <a:bodyPr wrap="square" lIns="0" tIns="0" rIns="0" bIns="0" anchor="ctr">
            <a:spAutoFit/>
          </a:bodyPr>
          <a:lstStyle/>
          <a:p>
            <a:pPr algn="ctr"/>
            <a:r>
              <a:rPr lang="ru-RU" dirty="0" smtClean="0">
                <a:solidFill>
                  <a:srgbClr val="0071B2"/>
                </a:solidFill>
                <a:latin typeface="Arial" panose="020B0604020202020204" pitchFamily="34" charset="0"/>
                <a:cs typeface="Arial" panose="020B0604020202020204" pitchFamily="34" charset="0"/>
                <a:sym typeface="Arial" charset="0"/>
              </a:rPr>
              <a:t>Консенсус</a:t>
            </a:r>
            <a:r>
              <a:rPr lang="en-US" dirty="0" smtClean="0">
                <a:solidFill>
                  <a:srgbClr val="0071B2"/>
                </a:solidFill>
                <a:latin typeface="Arial" panose="020B0604020202020204" pitchFamily="34" charset="0"/>
                <a:cs typeface="Arial" panose="020B0604020202020204" pitchFamily="34" charset="0"/>
                <a:sym typeface="Arial" charset="0"/>
              </a:rPr>
              <a:t>:</a:t>
            </a:r>
            <a:r>
              <a:rPr lang="ru-RU" dirty="0" smtClean="0">
                <a:solidFill>
                  <a:srgbClr val="0071B2"/>
                </a:solidFill>
                <a:latin typeface="Arial" panose="020B0604020202020204" pitchFamily="34" charset="0"/>
                <a:cs typeface="Arial" panose="020B0604020202020204" pitchFamily="34" charset="0"/>
                <a:sym typeface="Arial" charset="0"/>
              </a:rPr>
              <a:t> не эффективен для основных социальных/языковых дефицитов. ПЭ: </a:t>
            </a:r>
            <a:r>
              <a:rPr lang="ru-RU" dirty="0" err="1" smtClean="0">
                <a:solidFill>
                  <a:srgbClr val="0071B2"/>
                </a:solidFill>
                <a:latin typeface="Arial" panose="020B0604020202020204" pitchFamily="34" charset="0"/>
                <a:cs typeface="Arial" panose="020B0604020202020204" pitchFamily="34" charset="0"/>
                <a:sym typeface="Arial" charset="0"/>
              </a:rPr>
              <a:t>седация</a:t>
            </a:r>
            <a:r>
              <a:rPr lang="ru-RU" dirty="0" smtClean="0">
                <a:solidFill>
                  <a:srgbClr val="0071B2"/>
                </a:solidFill>
                <a:latin typeface="Arial" panose="020B0604020202020204" pitchFamily="34" charset="0"/>
                <a:cs typeface="Arial" panose="020B0604020202020204" pitchFamily="34" charset="0"/>
                <a:sym typeface="Arial" charset="0"/>
              </a:rPr>
              <a:t>, пищеварительные нарушения </a:t>
            </a:r>
            <a:r>
              <a:rPr lang="en-US" dirty="0" smtClean="0">
                <a:solidFill>
                  <a:srgbClr val="0071B2"/>
                </a:solidFill>
                <a:latin typeface="Arial" panose="020B0604020202020204" pitchFamily="34" charset="0"/>
                <a:cs typeface="Arial" panose="020B0604020202020204" pitchFamily="34" charset="0"/>
                <a:sym typeface="Arial" charset="0"/>
              </a:rPr>
              <a:t> </a:t>
            </a:r>
            <a:endParaRPr lang="en-US" dirty="0">
              <a:solidFill>
                <a:srgbClr val="0071B2"/>
              </a:solidFill>
              <a:latin typeface="Arial" panose="020B0604020202020204" pitchFamily="34" charset="0"/>
              <a:cs typeface="Arial" panose="020B0604020202020204" pitchFamily="34" charset="0"/>
              <a:sym typeface="Arial" charset="0"/>
            </a:endParaRPr>
          </a:p>
        </p:txBody>
      </p:sp>
      <p:graphicFrame>
        <p:nvGraphicFramePr>
          <p:cNvPr id="55299" name="Group 3"/>
          <p:cNvGraphicFramePr>
            <a:graphicFrameLocks noGrp="1"/>
          </p:cNvGraphicFramePr>
          <p:nvPr>
            <p:extLst>
              <p:ext uri="{D42A27DB-BD31-4B8C-83A1-F6EECF244321}">
                <p14:modId xmlns:p14="http://schemas.microsoft.com/office/powerpoint/2010/main" val="2349605218"/>
              </p:ext>
            </p:extLst>
          </p:nvPr>
        </p:nvGraphicFramePr>
        <p:xfrm>
          <a:off x="120381" y="620288"/>
          <a:ext cx="8791483" cy="5727169"/>
        </p:xfrm>
        <a:graphic>
          <a:graphicData uri="http://schemas.openxmlformats.org/drawingml/2006/table">
            <a:tbl>
              <a:tblPr/>
              <a:tblGrid>
                <a:gridCol w="1202254">
                  <a:extLst>
                    <a:ext uri="{9D8B030D-6E8A-4147-A177-3AD203B41FA5}">
                      <a16:colId xmlns="" xmlns:a16="http://schemas.microsoft.com/office/drawing/2014/main" val="20000"/>
                    </a:ext>
                  </a:extLst>
                </a:gridCol>
                <a:gridCol w="450845">
                  <a:extLst>
                    <a:ext uri="{9D8B030D-6E8A-4147-A177-3AD203B41FA5}">
                      <a16:colId xmlns="" xmlns:a16="http://schemas.microsoft.com/office/drawing/2014/main" val="20001"/>
                    </a:ext>
                  </a:extLst>
                </a:gridCol>
                <a:gridCol w="676268">
                  <a:extLst>
                    <a:ext uri="{9D8B030D-6E8A-4147-A177-3AD203B41FA5}">
                      <a16:colId xmlns="" xmlns:a16="http://schemas.microsoft.com/office/drawing/2014/main" val="20002"/>
                    </a:ext>
                  </a:extLst>
                </a:gridCol>
                <a:gridCol w="676268">
                  <a:extLst>
                    <a:ext uri="{9D8B030D-6E8A-4147-A177-3AD203B41FA5}">
                      <a16:colId xmlns="" xmlns:a16="http://schemas.microsoft.com/office/drawing/2014/main" val="20003"/>
                    </a:ext>
                  </a:extLst>
                </a:gridCol>
                <a:gridCol w="826550">
                  <a:extLst>
                    <a:ext uri="{9D8B030D-6E8A-4147-A177-3AD203B41FA5}">
                      <a16:colId xmlns="" xmlns:a16="http://schemas.microsoft.com/office/drawing/2014/main" val="20004"/>
                    </a:ext>
                  </a:extLst>
                </a:gridCol>
                <a:gridCol w="601127">
                  <a:extLst>
                    <a:ext uri="{9D8B030D-6E8A-4147-A177-3AD203B41FA5}">
                      <a16:colId xmlns="" xmlns:a16="http://schemas.microsoft.com/office/drawing/2014/main" val="20005"/>
                    </a:ext>
                  </a:extLst>
                </a:gridCol>
                <a:gridCol w="1570132">
                  <a:extLst>
                    <a:ext uri="{9D8B030D-6E8A-4147-A177-3AD203B41FA5}">
                      <a16:colId xmlns="" xmlns:a16="http://schemas.microsoft.com/office/drawing/2014/main" val="20006"/>
                    </a:ext>
                  </a:extLst>
                </a:gridCol>
                <a:gridCol w="2788039">
                  <a:extLst>
                    <a:ext uri="{9D8B030D-6E8A-4147-A177-3AD203B41FA5}">
                      <a16:colId xmlns="" xmlns:a16="http://schemas.microsoft.com/office/drawing/2014/main" val="20007"/>
                    </a:ext>
                  </a:extLst>
                </a:gridCol>
              </a:tblGrid>
              <a:tr h="270914">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Тип</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Доза</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Побочные эффекты</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67943">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Feldman et al. 1999</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24</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 Cross </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1.0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Не сообщалось</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Никаких улучшения в коммуникации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67943">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Kolmen  et al. 1997</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11</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defRPr/>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 Cross</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1.0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Сонливость, снижение аппетита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Небольшие улучшения поведения, но никаких улучшений в обучении.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77179">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Willemsen-Swinkels  1996</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 Cross</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0.7 –1.2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4</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Не сообщалось</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Никаких отличий от плацебо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52657">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Willemsen-Swinkels  1995</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defRPr/>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 Cross</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1.48–2.35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Single dose </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Не сообщалось</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Никаких значительных изменений в социальном поведении, снижение раздражительности и целевых показателей по поведенческим спискам.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52657">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Willemsen-Swinkels 1995 </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32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 Cross</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50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150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4</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Острое, тяжелое ухудшение </a:t>
                      </a:r>
                      <a:r>
                        <a:rPr kumimoji="0" lang="ru-RU" sz="105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самоагрессии</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тошнота, усталость</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Никакой клинической ценности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67943">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Kolmen  et al 1995</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 Cross</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Сонливость, агрессия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Небольшие улучшения поведения и социальной коммуникации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837372">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Gonzalez et al 1994</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41</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DBPC</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0.5-1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6</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Сонливость, раздражительность, </a:t>
                      </a:r>
                      <a:r>
                        <a:rPr kumimoji="0" lang="ru-RU" sz="105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гиперактивность</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потеря аппетита</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Никакой связи между уровнем плазме и поведенческими реакциями, никакой разницы в изменении веса.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467943">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Ernst et al 1993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DBPC</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1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6</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Самоагрессия</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Никакого специфического влияния на уровни бета-</a:t>
                      </a:r>
                      <a:r>
                        <a:rPr kumimoji="0" lang="ru-RU" sz="105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эндорфина</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в плазме.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837372">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Campbell et al 1993</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41</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Дети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DBPC</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0.5 – 1 </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мг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кг</a:t>
                      </a:r>
                      <a:r>
                        <a:rPr kumimoji="0" lang="en-US"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д</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en-US" sz="105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6</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Седация</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снижение аппетита, агрессия, </a:t>
                      </a:r>
                      <a:r>
                        <a:rPr kumimoji="0" lang="ru-RU" sz="105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гиперактивность</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стереотипии</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6000"/>
                        <a:buFontTx/>
                        <a:buNone/>
                        <a:tabLst/>
                      </a:pPr>
                      <a:r>
                        <a:rPr kumimoji="0" lang="ru-RU" sz="105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Налтрексон</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значительно уменьшил только </a:t>
                      </a:r>
                      <a:r>
                        <a:rPr kumimoji="0" lang="ru-RU" sz="105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гиперактивность</a:t>
                      </a:r>
                      <a:r>
                        <a:rPr kumimoji="0" lang="ru-RU" sz="105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rPr>
                        <a:t>, никаких серьезных эффектов. </a:t>
                      </a:r>
                      <a:endParaRPr kumimoji="0" lang="en-US" sz="105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bl>
          </a:graphicData>
        </a:graphic>
      </p:graphicFrame>
      <p:sp>
        <p:nvSpPr>
          <p:cNvPr id="5" name="Plus 4"/>
          <p:cNvSpPr/>
          <p:nvPr/>
        </p:nvSpPr>
        <p:spPr>
          <a:xfrm>
            <a:off x="120381" y="1551337"/>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Plus 5"/>
          <p:cNvSpPr/>
          <p:nvPr/>
        </p:nvSpPr>
        <p:spPr>
          <a:xfrm>
            <a:off x="120381" y="3797117"/>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Plus 6"/>
          <p:cNvSpPr/>
          <p:nvPr/>
        </p:nvSpPr>
        <p:spPr>
          <a:xfrm>
            <a:off x="120381" y="5981517"/>
            <a:ext cx="282575" cy="290513"/>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01534752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Grp="1" noChangeArrowheads="1"/>
          </p:cNvSpPr>
          <p:nvPr>
            <p:ph type="title"/>
          </p:nvPr>
        </p:nvSpPr>
        <p:spPr/>
        <p:txBody>
          <a:bodyPr>
            <a:normAutofit fontScale="90000"/>
          </a:bodyPr>
          <a:lstStyle/>
          <a:p>
            <a:r>
              <a:rPr lang="ru-RU" sz="3600" dirty="0" smtClean="0">
                <a:solidFill>
                  <a:srgbClr val="0071B2"/>
                </a:solidFill>
                <a:latin typeface="Arial" panose="020B0604020202020204" pitchFamily="34" charset="0"/>
                <a:cs typeface="Arial" panose="020B0604020202020204" pitchFamily="34" charset="0"/>
              </a:rPr>
              <a:t>Исследование </a:t>
            </a:r>
            <a:r>
              <a:rPr lang="ru-RU" sz="3600" dirty="0" err="1" smtClean="0">
                <a:solidFill>
                  <a:srgbClr val="0071B2"/>
                </a:solidFill>
                <a:latin typeface="Arial" panose="020B0604020202020204" pitchFamily="34" charset="0"/>
                <a:cs typeface="Arial" panose="020B0604020202020204" pitchFamily="34" charset="0"/>
              </a:rPr>
              <a:t>надолола</a:t>
            </a:r>
            <a:r>
              <a:rPr lang="ru-RU" sz="3600" dirty="0" smtClean="0">
                <a:solidFill>
                  <a:srgbClr val="0071B2"/>
                </a:solidFill>
                <a:latin typeface="Arial" panose="020B0604020202020204" pitchFamily="34" charset="0"/>
                <a:cs typeface="Arial" panose="020B0604020202020204" pitchFamily="34" charset="0"/>
              </a:rPr>
              <a:t> при </a:t>
            </a:r>
            <a:r>
              <a:rPr lang="ru-RU" sz="3600" dirty="0" err="1" smtClean="0">
                <a:solidFill>
                  <a:srgbClr val="0071B2"/>
                </a:solidFill>
                <a:latin typeface="Arial" panose="020B0604020202020204" pitchFamily="34" charset="0"/>
                <a:cs typeface="Arial" panose="020B0604020202020204" pitchFamily="34" charset="0"/>
              </a:rPr>
              <a:t>первазивных</a:t>
            </a:r>
            <a:r>
              <a:rPr lang="ru-RU" sz="3600" dirty="0" smtClean="0">
                <a:solidFill>
                  <a:srgbClr val="0071B2"/>
                </a:solidFill>
                <a:latin typeface="Arial" panose="020B0604020202020204" pitchFamily="34" charset="0"/>
                <a:cs typeface="Arial" panose="020B0604020202020204" pitchFamily="34" charset="0"/>
              </a:rPr>
              <a:t> нарушениях развития </a:t>
            </a:r>
            <a:endParaRPr lang="en-US" sz="3600" dirty="0">
              <a:solidFill>
                <a:srgbClr val="0071B2"/>
              </a:solidFill>
              <a:latin typeface="Arial" panose="020B0604020202020204" pitchFamily="34" charset="0"/>
              <a:cs typeface="Arial" panose="020B0604020202020204" pitchFamily="34" charset="0"/>
            </a:endParaRPr>
          </a:p>
        </p:txBody>
      </p:sp>
      <p:graphicFrame>
        <p:nvGraphicFramePr>
          <p:cNvPr id="56322" name="Group 2"/>
          <p:cNvGraphicFramePr>
            <a:graphicFrameLocks noGrp="1"/>
          </p:cNvGraphicFramePr>
          <p:nvPr>
            <p:extLst>
              <p:ext uri="{D42A27DB-BD31-4B8C-83A1-F6EECF244321}">
                <p14:modId xmlns:p14="http://schemas.microsoft.com/office/powerpoint/2010/main" val="3361695564"/>
              </p:ext>
            </p:extLst>
          </p:nvPr>
        </p:nvGraphicFramePr>
        <p:xfrm>
          <a:off x="192088" y="2076450"/>
          <a:ext cx="8723312" cy="1981200"/>
        </p:xfrm>
        <a:graphic>
          <a:graphicData uri="http://schemas.openxmlformats.org/drawingml/2006/table">
            <a:tbl>
              <a:tblPr/>
              <a:tblGrid>
                <a:gridCol w="1150937">
                  <a:extLst>
                    <a:ext uri="{9D8B030D-6E8A-4147-A177-3AD203B41FA5}">
                      <a16:colId xmlns="" xmlns:a16="http://schemas.microsoft.com/office/drawing/2014/main" val="20000"/>
                    </a:ext>
                  </a:extLst>
                </a:gridCol>
                <a:gridCol w="654050">
                  <a:extLst>
                    <a:ext uri="{9D8B030D-6E8A-4147-A177-3AD203B41FA5}">
                      <a16:colId xmlns="" xmlns:a16="http://schemas.microsoft.com/office/drawing/2014/main" val="20001"/>
                    </a:ext>
                  </a:extLst>
                </a:gridCol>
                <a:gridCol w="1031875">
                  <a:extLst>
                    <a:ext uri="{9D8B030D-6E8A-4147-A177-3AD203B41FA5}">
                      <a16:colId xmlns="" xmlns:a16="http://schemas.microsoft.com/office/drawing/2014/main" val="20002"/>
                    </a:ext>
                  </a:extLst>
                </a:gridCol>
                <a:gridCol w="457200">
                  <a:extLst>
                    <a:ext uri="{9D8B030D-6E8A-4147-A177-3AD203B41FA5}">
                      <a16:colId xmlns="" xmlns:a16="http://schemas.microsoft.com/office/drawing/2014/main" val="20003"/>
                    </a:ext>
                  </a:extLst>
                </a:gridCol>
                <a:gridCol w="1230313">
                  <a:extLst>
                    <a:ext uri="{9D8B030D-6E8A-4147-A177-3AD203B41FA5}">
                      <a16:colId xmlns="" xmlns:a16="http://schemas.microsoft.com/office/drawing/2014/main" val="20004"/>
                    </a:ext>
                  </a:extLst>
                </a:gridCol>
                <a:gridCol w="1587500">
                  <a:extLst>
                    <a:ext uri="{9D8B030D-6E8A-4147-A177-3AD203B41FA5}">
                      <a16:colId xmlns="" xmlns:a16="http://schemas.microsoft.com/office/drawing/2014/main" val="20005"/>
                    </a:ext>
                  </a:extLst>
                </a:gridCol>
                <a:gridCol w="2611437">
                  <a:extLst>
                    <a:ext uri="{9D8B030D-6E8A-4147-A177-3AD203B41FA5}">
                      <a16:colId xmlns="" xmlns:a16="http://schemas.microsoft.com/office/drawing/2014/main" val="20006"/>
                    </a:ext>
                  </a:extLst>
                </a:gridCol>
              </a:tblGrid>
              <a:tr h="533400">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DX</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мг</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день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447800">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Connor</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1997</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9-24</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5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месяцев</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Открытые</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12</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 (6),</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P,As,CID</a:t>
                      </a: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PTSD, IED. MR</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30-220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10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улучшения по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CGI</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Агрессия</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Никаких улучшений</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Невнимательность или </a:t>
                      </a: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гиперактивность</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по </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CTRS</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Самоагресия</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или уничтожение вещей</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78876" name="AutoShape 54"/>
          <p:cNvSpPr>
            <a:spLocks/>
          </p:cNvSpPr>
          <p:nvPr/>
        </p:nvSpPr>
        <p:spPr bwMode="auto">
          <a:xfrm>
            <a:off x="6477000" y="2632075"/>
            <a:ext cx="228600" cy="53340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16200"/>
                </a:moveTo>
                <a:lnTo>
                  <a:pt x="5400" y="16200"/>
                </a:lnTo>
                <a:lnTo>
                  <a:pt x="5400" y="0"/>
                </a:lnTo>
                <a:lnTo>
                  <a:pt x="16200" y="0"/>
                </a:lnTo>
                <a:lnTo>
                  <a:pt x="16200" y="16200"/>
                </a:lnTo>
                <a:lnTo>
                  <a:pt x="21600" y="16200"/>
                </a:lnTo>
                <a:lnTo>
                  <a:pt x="10800" y="21600"/>
                </a:lnTo>
                <a:lnTo>
                  <a:pt x="0" y="16200"/>
                </a:lnTo>
                <a:close/>
                <a:moveTo>
                  <a:pt x="0" y="162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78877" name="Rectangle 55"/>
          <p:cNvSpPr>
            <a:spLocks/>
          </p:cNvSpPr>
          <p:nvPr/>
        </p:nvSpPr>
        <p:spPr bwMode="auto">
          <a:xfrm>
            <a:off x="192088" y="4876413"/>
            <a:ext cx="8815833" cy="276999"/>
          </a:xfrm>
          <a:prstGeom prst="rect">
            <a:avLst/>
          </a:prstGeom>
          <a:noFill/>
          <a:ln w="9525">
            <a:noFill/>
            <a:miter lim="800000"/>
            <a:headEnd/>
            <a:tailEnd/>
          </a:ln>
        </p:spPr>
        <p:txBody>
          <a:bodyPr wrap="square" lIns="0" tIns="0" rIns="0" bIns="0" anchor="ctr">
            <a:spAutoFit/>
          </a:bodyPr>
          <a:lstStyle/>
          <a:p>
            <a:pPr algn="ctr"/>
            <a:r>
              <a:rPr lang="ru-RU" dirty="0" smtClean="0">
                <a:solidFill>
                  <a:srgbClr val="0071B2"/>
                </a:solidFill>
                <a:latin typeface="Arial" panose="020B0604020202020204" pitchFamily="34" charset="0"/>
                <a:cs typeface="Arial" panose="020B0604020202020204" pitchFamily="34" charset="0"/>
                <a:sym typeface="Arial" charset="0"/>
              </a:rPr>
              <a:t>Типичные побочные эффекты</a:t>
            </a:r>
            <a:r>
              <a:rPr lang="en-US" dirty="0" smtClean="0">
                <a:solidFill>
                  <a:srgbClr val="0071B2"/>
                </a:solidFill>
                <a:latin typeface="Arial" panose="020B0604020202020204" pitchFamily="34" charset="0"/>
                <a:cs typeface="Arial" panose="020B0604020202020204" pitchFamily="34" charset="0"/>
                <a:sym typeface="Arial" charset="0"/>
              </a:rPr>
              <a:t>: </a:t>
            </a:r>
            <a:r>
              <a:rPr lang="ru-RU" dirty="0" smtClean="0">
                <a:solidFill>
                  <a:srgbClr val="0071B2"/>
                </a:solidFill>
                <a:latin typeface="Arial" panose="020B0604020202020204" pitchFamily="34" charset="0"/>
                <a:cs typeface="Arial" panose="020B0604020202020204" pitchFamily="34" charset="0"/>
                <a:sym typeface="Arial" charset="0"/>
              </a:rPr>
              <a:t>бессонница, тошнота </a:t>
            </a:r>
            <a:r>
              <a:rPr lang="en-US" dirty="0" smtClean="0">
                <a:solidFill>
                  <a:srgbClr val="0071B2"/>
                </a:solidFill>
                <a:latin typeface="Arial" panose="020B0604020202020204" pitchFamily="34" charset="0"/>
                <a:cs typeface="Arial" panose="020B0604020202020204" pitchFamily="34" charset="0"/>
                <a:sym typeface="Arial" charset="0"/>
              </a:rPr>
              <a:t>(</a:t>
            </a:r>
            <a:r>
              <a:rPr lang="ru-RU" dirty="0" smtClean="0">
                <a:solidFill>
                  <a:srgbClr val="0071B2"/>
                </a:solidFill>
                <a:latin typeface="Arial" panose="020B0604020202020204" pitchFamily="34" charset="0"/>
                <a:cs typeface="Arial" panose="020B0604020202020204" pitchFamily="34" charset="0"/>
                <a:sym typeface="Arial" charset="0"/>
              </a:rPr>
              <a:t>небольшая</a:t>
            </a:r>
            <a:r>
              <a:rPr lang="en-US" dirty="0" smtClean="0">
                <a:solidFill>
                  <a:srgbClr val="0071B2"/>
                </a:solidFill>
                <a:latin typeface="Arial" panose="020B0604020202020204" pitchFamily="34" charset="0"/>
                <a:cs typeface="Arial" panose="020B0604020202020204" pitchFamily="34" charset="0"/>
                <a:sym typeface="Arial" charset="0"/>
              </a:rPr>
              <a:t>)</a:t>
            </a:r>
            <a:endParaRPr lang="en-US" dirty="0">
              <a:solidFill>
                <a:srgbClr val="0071B2"/>
              </a:solidFill>
              <a:latin typeface="Arial" panose="020B0604020202020204" pitchFamily="34" charset="0"/>
              <a:cs typeface="Arial" panose="020B0604020202020204" pitchFamily="34" charset="0"/>
              <a:sym typeface="Arial" charset="0"/>
            </a:endParaRPr>
          </a:p>
        </p:txBody>
      </p:sp>
      <p:sp>
        <p:nvSpPr>
          <p:cNvPr id="6" name="Plus 5"/>
          <p:cNvSpPr/>
          <p:nvPr/>
        </p:nvSpPr>
        <p:spPr>
          <a:xfrm>
            <a:off x="192088" y="3657600"/>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34450980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idx="4294967295"/>
          </p:nvPr>
        </p:nvSpPr>
        <p:spPr>
          <a:xfrm>
            <a:off x="444500" y="32015"/>
            <a:ext cx="8470900" cy="1284288"/>
          </a:xfrm>
        </p:spPr>
        <p:txBody>
          <a:bodyPr rtlCol="0">
            <a:noAutofit/>
          </a:bodyPr>
          <a:lstStyle/>
          <a:p>
            <a:pPr fontAlgn="auto">
              <a:spcAft>
                <a:spcPts val="0"/>
              </a:spcAft>
              <a:defRPr/>
            </a:pPr>
            <a:r>
              <a:rPr lang="ru-RU" sz="3200" dirty="0" smtClean="0">
                <a:solidFill>
                  <a:srgbClr val="0071B2"/>
                </a:solidFill>
                <a:latin typeface="Arial" panose="020B0604020202020204" pitchFamily="34" charset="0"/>
                <a:cs typeface="Arial" panose="020B0604020202020204" pitchFamily="34" charset="0"/>
              </a:rPr>
              <a:t>Недавние исследования ингибиторов </a:t>
            </a:r>
            <a:r>
              <a:rPr lang="ru-RU" sz="3200" dirty="0" err="1" smtClean="0">
                <a:solidFill>
                  <a:srgbClr val="0071B2"/>
                </a:solidFill>
                <a:latin typeface="Arial" panose="020B0604020202020204" pitchFamily="34" charset="0"/>
                <a:cs typeface="Arial" panose="020B0604020202020204" pitchFamily="34" charset="0"/>
              </a:rPr>
              <a:t>ацетилхолинэстеразы</a:t>
            </a:r>
            <a:r>
              <a:rPr lang="ru-RU" sz="3200" dirty="0" smtClean="0">
                <a:solidFill>
                  <a:srgbClr val="0071B2"/>
                </a:solidFill>
                <a:latin typeface="Arial" panose="020B0604020202020204" pitchFamily="34" charset="0"/>
                <a:cs typeface="Arial" panose="020B0604020202020204" pitchFamily="34" charset="0"/>
              </a:rPr>
              <a:t> при </a:t>
            </a:r>
            <a:r>
              <a:rPr lang="ru-RU" sz="3200" dirty="0" err="1" smtClean="0">
                <a:solidFill>
                  <a:srgbClr val="0071B2"/>
                </a:solidFill>
                <a:latin typeface="Arial" panose="020B0604020202020204" pitchFamily="34" charset="0"/>
                <a:cs typeface="Arial" panose="020B0604020202020204" pitchFamily="34" charset="0"/>
              </a:rPr>
              <a:t>первазивных</a:t>
            </a:r>
            <a:r>
              <a:rPr lang="ru-RU" sz="3200" dirty="0" smtClean="0">
                <a:solidFill>
                  <a:srgbClr val="0071B2"/>
                </a:solidFill>
                <a:latin typeface="Arial" panose="020B0604020202020204" pitchFamily="34" charset="0"/>
                <a:cs typeface="Arial" panose="020B0604020202020204" pitchFamily="34" charset="0"/>
              </a:rPr>
              <a:t> нарушениях развития</a:t>
            </a:r>
            <a:endParaRPr lang="en-US" sz="3200" dirty="0">
              <a:solidFill>
                <a:srgbClr val="0071B2"/>
              </a:solidFill>
              <a:latin typeface="Arial" panose="020B0604020202020204" pitchFamily="34" charset="0"/>
              <a:cs typeface="Arial" panose="020B0604020202020204" pitchFamily="34" charset="0"/>
            </a:endParaRPr>
          </a:p>
        </p:txBody>
      </p:sp>
      <p:graphicFrame>
        <p:nvGraphicFramePr>
          <p:cNvPr id="56322" name="Group 2"/>
          <p:cNvGraphicFramePr>
            <a:graphicFrameLocks noGrp="1"/>
          </p:cNvGraphicFramePr>
          <p:nvPr>
            <p:extLst>
              <p:ext uri="{D42A27DB-BD31-4B8C-83A1-F6EECF244321}">
                <p14:modId xmlns:p14="http://schemas.microsoft.com/office/powerpoint/2010/main" val="4046348627"/>
              </p:ext>
            </p:extLst>
          </p:nvPr>
        </p:nvGraphicFramePr>
        <p:xfrm>
          <a:off x="238125" y="1602583"/>
          <a:ext cx="8574874" cy="5017838"/>
        </p:xfrm>
        <a:graphic>
          <a:graphicData uri="http://schemas.openxmlformats.org/drawingml/2006/table">
            <a:tbl>
              <a:tblPr/>
              <a:tblGrid>
                <a:gridCol w="1131352">
                  <a:extLst>
                    <a:ext uri="{9D8B030D-6E8A-4147-A177-3AD203B41FA5}">
                      <a16:colId xmlns="" xmlns:a16="http://schemas.microsoft.com/office/drawing/2014/main" val="20000"/>
                    </a:ext>
                  </a:extLst>
                </a:gridCol>
                <a:gridCol w="642920">
                  <a:extLst>
                    <a:ext uri="{9D8B030D-6E8A-4147-A177-3AD203B41FA5}">
                      <a16:colId xmlns="" xmlns:a16="http://schemas.microsoft.com/office/drawing/2014/main" val="20001"/>
                    </a:ext>
                  </a:extLst>
                </a:gridCol>
                <a:gridCol w="1014317">
                  <a:extLst>
                    <a:ext uri="{9D8B030D-6E8A-4147-A177-3AD203B41FA5}">
                      <a16:colId xmlns="" xmlns:a16="http://schemas.microsoft.com/office/drawing/2014/main" val="20002"/>
                    </a:ext>
                  </a:extLst>
                </a:gridCol>
                <a:gridCol w="449420">
                  <a:extLst>
                    <a:ext uri="{9D8B030D-6E8A-4147-A177-3AD203B41FA5}">
                      <a16:colId xmlns="" xmlns:a16="http://schemas.microsoft.com/office/drawing/2014/main" val="20003"/>
                    </a:ext>
                  </a:extLst>
                </a:gridCol>
                <a:gridCol w="1209378">
                  <a:extLst>
                    <a:ext uri="{9D8B030D-6E8A-4147-A177-3AD203B41FA5}">
                      <a16:colId xmlns="" xmlns:a16="http://schemas.microsoft.com/office/drawing/2014/main" val="20004"/>
                    </a:ext>
                  </a:extLst>
                </a:gridCol>
                <a:gridCol w="1560487">
                  <a:extLst>
                    <a:ext uri="{9D8B030D-6E8A-4147-A177-3AD203B41FA5}">
                      <a16:colId xmlns="" xmlns:a16="http://schemas.microsoft.com/office/drawing/2014/main" val="20005"/>
                    </a:ext>
                  </a:extLst>
                </a:gridCol>
                <a:gridCol w="2567000">
                  <a:extLst>
                    <a:ext uri="{9D8B030D-6E8A-4147-A177-3AD203B41FA5}">
                      <a16:colId xmlns="" xmlns:a16="http://schemas.microsoft.com/office/drawing/2014/main" val="20006"/>
                    </a:ext>
                  </a:extLst>
                </a:gridCol>
              </a:tblGrid>
              <a:tr h="337958">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DX</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мг</a:t>
                      </a: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день</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82582">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Chez</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2001</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Donepezil</a:t>
                      </a: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6.9</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Сред.</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51</a:t>
                      </a: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CARS </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682582">
                <a:tc>
                  <a:txBody>
                    <a:bodyPr/>
                    <a:lstStyle/>
                    <a:p>
                      <a:pPr algn="ctr"/>
                      <a:r>
                        <a:rPr lang="en-US" sz="1100" dirty="0" err="1">
                          <a:solidFill>
                            <a:srgbClr val="0071B2"/>
                          </a:solidFill>
                          <a:latin typeface="Arial" panose="020B0604020202020204" pitchFamily="34" charset="0"/>
                          <a:cs typeface="Arial" panose="020B0604020202020204" pitchFamily="34" charset="0"/>
                        </a:rPr>
                        <a:t>Hardan</a:t>
                      </a:r>
                      <a:endParaRPr lang="en-US" sz="1100" dirty="0">
                        <a:solidFill>
                          <a:srgbClr val="0071B2"/>
                        </a:solidFill>
                        <a:latin typeface="Arial" panose="020B0604020202020204" pitchFamily="34" charset="0"/>
                        <a:cs typeface="Arial" panose="020B0604020202020204" pitchFamily="34" charset="0"/>
                      </a:endParaRPr>
                    </a:p>
                    <a:p>
                      <a:pPr algn="ctr"/>
                      <a:r>
                        <a:rPr lang="en-US" sz="1100" dirty="0">
                          <a:solidFill>
                            <a:srgbClr val="0071B2"/>
                          </a:solidFill>
                          <a:latin typeface="Arial" panose="020B0604020202020204" pitchFamily="34" charset="0"/>
                          <a:cs typeface="Arial" panose="020B0604020202020204" pitchFamily="34" charset="0"/>
                        </a:rPr>
                        <a:t>2002</a:t>
                      </a:r>
                    </a:p>
                    <a:p>
                      <a:pPr algn="ctr"/>
                      <a:r>
                        <a:rPr lang="en-US" sz="1100" dirty="0">
                          <a:solidFill>
                            <a:srgbClr val="0071B2"/>
                          </a:solidFill>
                          <a:latin typeface="Arial" panose="020B0604020202020204" pitchFamily="34" charset="0"/>
                          <a:cs typeface="Arial" panose="020B0604020202020204" pitchFamily="34" charset="0"/>
                        </a:rPr>
                        <a:t>Donepezil</a:t>
                      </a: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algn="ctr"/>
                      <a:r>
                        <a:rPr lang="en-US" sz="1100" dirty="0">
                          <a:solidFill>
                            <a:srgbClr val="0071B2"/>
                          </a:solidFill>
                          <a:latin typeface="Arial" panose="020B0604020202020204" pitchFamily="34" charset="0"/>
                          <a:cs typeface="Arial" panose="020B0604020202020204" pitchFamily="34" charset="0"/>
                        </a:rPr>
                        <a:t>11.0</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Сред.</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defRPr/>
                      </a:pPr>
                      <a:r>
                        <a:rPr lang="en-US" sz="1100" dirty="0">
                          <a:solidFill>
                            <a:srgbClr val="0071B2"/>
                          </a:solidFill>
                          <a:latin typeface="Arial" panose="020B0604020202020204" pitchFamily="34" charset="0"/>
                          <a:cs typeface="Arial" panose="020B0604020202020204" pitchFamily="34" charset="0"/>
                        </a:rPr>
                        <a:t>8</a:t>
                      </a: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defRPr/>
                      </a:pPr>
                      <a:r>
                        <a:rPr lang="en-US" sz="1100" dirty="0">
                          <a:solidFill>
                            <a:srgbClr val="0071B2"/>
                          </a:solidFill>
                          <a:latin typeface="Arial" panose="020B0604020202020204" pitchFamily="34" charset="0"/>
                          <a:cs typeface="Arial" panose="020B0604020202020204" pitchFamily="34" charset="0"/>
                        </a:rPr>
                        <a:t>  50%</a:t>
                      </a:r>
                      <a:r>
                        <a:rPr lang="en-US" sz="1100" baseline="0" dirty="0">
                          <a:solidFill>
                            <a:srgbClr val="0071B2"/>
                          </a:solidFill>
                          <a:latin typeface="Arial" panose="020B0604020202020204" pitchFamily="34" charset="0"/>
                          <a:cs typeface="Arial" panose="020B0604020202020204" pitchFamily="34" charset="0"/>
                        </a:rPr>
                        <a:t> </a:t>
                      </a:r>
                      <a:r>
                        <a:rPr lang="ru-RU" sz="1100" baseline="0" dirty="0" smtClean="0">
                          <a:solidFill>
                            <a:srgbClr val="0071B2"/>
                          </a:solidFill>
                          <a:latin typeface="Arial" panose="020B0604020202020204" pitchFamily="34" charset="0"/>
                          <a:cs typeface="Arial" panose="020B0604020202020204" pitchFamily="34" charset="0"/>
                        </a:rPr>
                        <a:t>испытывали снижение раздражительности и </a:t>
                      </a:r>
                      <a:r>
                        <a:rPr lang="ru-RU" sz="1100" baseline="0" dirty="0" err="1" smtClean="0">
                          <a:solidFill>
                            <a:srgbClr val="0071B2"/>
                          </a:solidFill>
                          <a:latin typeface="Arial" panose="020B0604020202020204" pitchFamily="34" charset="0"/>
                          <a:cs typeface="Arial" panose="020B0604020202020204" pitchFamily="34" charset="0"/>
                        </a:rPr>
                        <a:t>гиперактивности</a:t>
                      </a:r>
                      <a:r>
                        <a:rPr lang="ru-RU" sz="1100" baseline="0" dirty="0" smtClean="0">
                          <a:solidFill>
                            <a:srgbClr val="0071B2"/>
                          </a:solidFill>
                          <a:latin typeface="Arial" panose="020B0604020202020204" pitchFamily="34" charset="0"/>
                          <a:cs typeface="Arial" panose="020B0604020202020204" pitchFamily="34" charset="0"/>
                        </a:rPr>
                        <a:t> </a:t>
                      </a:r>
                      <a:endParaRPr lang="en-US" sz="1100" dirty="0">
                        <a:solidFill>
                          <a:srgbClr val="0071B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82582">
                <a:tc>
                  <a:txBody>
                    <a:bodyPr/>
                    <a:lstStyle/>
                    <a:p>
                      <a:pPr algn="ctr"/>
                      <a:r>
                        <a:rPr lang="en-US" sz="1100" dirty="0">
                          <a:solidFill>
                            <a:srgbClr val="0071B2"/>
                          </a:solidFill>
                          <a:latin typeface="Arial" panose="020B0604020202020204" pitchFamily="34" charset="0"/>
                          <a:cs typeface="Arial" panose="020B0604020202020204" pitchFamily="34" charset="0"/>
                        </a:rPr>
                        <a:t>Chez</a:t>
                      </a:r>
                    </a:p>
                    <a:p>
                      <a:pPr algn="ctr"/>
                      <a:r>
                        <a:rPr lang="en-US" sz="1100" dirty="0">
                          <a:solidFill>
                            <a:srgbClr val="0071B2"/>
                          </a:solidFill>
                          <a:latin typeface="Arial" panose="020B0604020202020204" pitchFamily="34" charset="0"/>
                          <a:cs typeface="Arial" panose="020B0604020202020204" pitchFamily="34" charset="0"/>
                        </a:rPr>
                        <a:t>2004</a:t>
                      </a:r>
                    </a:p>
                    <a:p>
                      <a:pPr algn="ctr"/>
                      <a:r>
                        <a:rPr lang="en-US" sz="1100" dirty="0" err="1">
                          <a:solidFill>
                            <a:srgbClr val="0071B2"/>
                          </a:solidFill>
                          <a:latin typeface="Arial" panose="020B0604020202020204" pitchFamily="34" charset="0"/>
                          <a:cs typeface="Arial" panose="020B0604020202020204" pitchFamily="34" charset="0"/>
                        </a:rPr>
                        <a:t>Rivastigmine</a:t>
                      </a: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algn="ctr"/>
                      <a:r>
                        <a:rPr lang="en-US" sz="1100" dirty="0">
                          <a:solidFill>
                            <a:srgbClr val="0071B2"/>
                          </a:solidFill>
                          <a:latin typeface="Arial" panose="020B0604020202020204" pitchFamily="34" charset="0"/>
                          <a:cs typeface="Arial" panose="020B0604020202020204" pitchFamily="34" charset="0"/>
                        </a:rPr>
                        <a:t>6.9</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Сред.</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defRPr/>
                      </a:pPr>
                      <a:r>
                        <a:rPr lang="en-US" sz="1100" dirty="0">
                          <a:solidFill>
                            <a:srgbClr val="0071B2"/>
                          </a:solidFill>
                          <a:latin typeface="Arial" panose="020B0604020202020204" pitchFamily="34" charset="0"/>
                          <a:cs typeface="Arial" panose="020B0604020202020204" pitchFamily="34" charset="0"/>
                        </a:rPr>
                        <a:t>32</a:t>
                      </a: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algn="ctr"/>
                      <a:r>
                        <a:rPr lang="en-US" sz="1100" dirty="0" smtClean="0">
                          <a:solidFill>
                            <a:srgbClr val="0071B2"/>
                          </a:solidFill>
                          <a:latin typeface="Arial" panose="020B0604020202020204" pitchFamily="34" charset="0"/>
                          <a:cs typeface="Arial" panose="020B0604020202020204" pitchFamily="34" charset="0"/>
                        </a:rPr>
                        <a:t>CP</a:t>
                      </a:r>
                      <a:r>
                        <a:rPr lang="en-US" sz="1100" baseline="0" dirty="0" smtClean="0">
                          <a:solidFill>
                            <a:srgbClr val="0071B2"/>
                          </a:solidFill>
                          <a:latin typeface="Arial" panose="020B0604020202020204" pitchFamily="34" charset="0"/>
                          <a:cs typeface="Arial" panose="020B0604020202020204" pitchFamily="34" charset="0"/>
                        </a:rPr>
                        <a:t>RS</a:t>
                      </a:r>
                      <a:endParaRPr lang="en-US" sz="1100" baseline="0" dirty="0">
                        <a:solidFill>
                          <a:srgbClr val="0071B2"/>
                        </a:solidFill>
                        <a:latin typeface="Arial" panose="020B0604020202020204" pitchFamily="34" charset="0"/>
                        <a:cs typeface="Arial" panose="020B0604020202020204" pitchFamily="34" charset="0"/>
                      </a:endParaRPr>
                    </a:p>
                    <a:p>
                      <a:pPr algn="ctr"/>
                      <a:r>
                        <a:rPr lang="en-US" sz="1100" baseline="0" dirty="0" smtClean="0">
                          <a:solidFill>
                            <a:srgbClr val="0071B2"/>
                          </a:solidFill>
                          <a:latin typeface="Arial" panose="020B0604020202020204" pitchFamily="34" charset="0"/>
                          <a:cs typeface="Arial" panose="020B0604020202020204" pitchFamily="34" charset="0"/>
                        </a:rPr>
                        <a:t>CARS</a:t>
                      </a:r>
                      <a:endParaRPr lang="en-US" sz="1100" dirty="0">
                        <a:solidFill>
                          <a:srgbClr val="0071B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2595076">
                <a:tc>
                  <a:txBody>
                    <a:bodyPr/>
                    <a:lstStyle/>
                    <a:p>
                      <a:pPr algn="ctr"/>
                      <a:r>
                        <a:rPr lang="en-US" sz="1100" dirty="0">
                          <a:solidFill>
                            <a:srgbClr val="0071B2"/>
                          </a:solidFill>
                          <a:latin typeface="Arial" panose="020B0604020202020204" pitchFamily="34" charset="0"/>
                          <a:cs typeface="Arial" panose="020B0604020202020204" pitchFamily="34" charset="0"/>
                        </a:rPr>
                        <a:t>Nicolson</a:t>
                      </a:r>
                    </a:p>
                    <a:p>
                      <a:pPr algn="ctr"/>
                      <a:r>
                        <a:rPr lang="en-US" sz="1100" dirty="0">
                          <a:solidFill>
                            <a:srgbClr val="0071B2"/>
                          </a:solidFill>
                          <a:latin typeface="Arial" panose="020B0604020202020204" pitchFamily="34" charset="0"/>
                          <a:cs typeface="Arial" panose="020B0604020202020204" pitchFamily="34" charset="0"/>
                        </a:rPr>
                        <a:t>2006</a:t>
                      </a:r>
                    </a:p>
                    <a:p>
                      <a:pPr algn="ctr"/>
                      <a:r>
                        <a:rPr lang="en-US" sz="1100" dirty="0" err="1">
                          <a:solidFill>
                            <a:srgbClr val="0071B2"/>
                          </a:solidFill>
                          <a:latin typeface="Arial" panose="020B0604020202020204" pitchFamily="34" charset="0"/>
                          <a:cs typeface="Arial" panose="020B0604020202020204" pitchFamily="34" charset="0"/>
                        </a:rPr>
                        <a:t>Galantamine</a:t>
                      </a:r>
                      <a:endParaRPr lang="en-US" sz="1100" dirty="0">
                        <a:solidFill>
                          <a:srgbClr val="0071B2"/>
                        </a:solidFill>
                        <a:latin typeface="Arial" panose="020B0604020202020204" pitchFamily="34" charset="0"/>
                        <a:cs typeface="Arial" panose="020B0604020202020204" pitchFamily="34" charset="0"/>
                      </a:endParaRPr>
                    </a:p>
                    <a:p>
                      <a:pPr algn="ct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algn="ctr"/>
                      <a:r>
                        <a:rPr lang="en-US" sz="1100" dirty="0">
                          <a:solidFill>
                            <a:srgbClr val="0071B2"/>
                          </a:solidFill>
                          <a:latin typeface="Arial" panose="020B0604020202020204" pitchFamily="34" charset="0"/>
                          <a:cs typeface="Arial" panose="020B0604020202020204" pitchFamily="34" charset="0"/>
                        </a:rPr>
                        <a:t>8.8</a:t>
                      </a:r>
                    </a:p>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Сред.</a:t>
                      </a:r>
                      <a:endParaRPr kumimoji="0" lang="en-US" sz="11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algn="ctr"/>
                      <a:r>
                        <a:rPr lang="en-US" sz="1100" dirty="0">
                          <a:solidFill>
                            <a:srgbClr val="0071B2"/>
                          </a:solidFill>
                          <a:latin typeface="Arial" panose="020B0604020202020204" pitchFamily="34" charset="0"/>
                          <a:cs typeface="Arial" panose="020B0604020202020204" pitchFamily="34" charset="0"/>
                        </a:rPr>
                        <a:t>12</a:t>
                      </a:r>
                      <a:r>
                        <a:rPr lang="en-US" sz="1100" baseline="0" dirty="0">
                          <a:solidFill>
                            <a:srgbClr val="0071B2"/>
                          </a:solidFill>
                          <a:latin typeface="Arial" panose="020B0604020202020204" pitchFamily="34" charset="0"/>
                          <a:cs typeface="Arial" panose="020B0604020202020204" pitchFamily="34" charset="0"/>
                        </a:rPr>
                        <a:t> </a:t>
                      </a:r>
                      <a:r>
                        <a:rPr lang="ru-RU" sz="1100" baseline="0" dirty="0" smtClean="0">
                          <a:solidFill>
                            <a:srgbClr val="0071B2"/>
                          </a:solidFill>
                          <a:latin typeface="Arial" panose="020B0604020202020204" pitchFamily="34" charset="0"/>
                          <a:cs typeface="Arial" panose="020B0604020202020204" pitchFamily="34" charset="0"/>
                        </a:rPr>
                        <a:t>недель</a:t>
                      </a:r>
                      <a:endParaRPr lang="en-US" sz="1100" baseline="0" dirty="0">
                        <a:solidFill>
                          <a:srgbClr val="0071B2"/>
                        </a:solidFill>
                        <a:latin typeface="Arial" panose="020B0604020202020204" pitchFamily="34" charset="0"/>
                        <a:cs typeface="Arial" panose="020B0604020202020204" pitchFamily="34" charset="0"/>
                      </a:endParaRPr>
                    </a:p>
                    <a:p>
                      <a:pPr algn="ctr"/>
                      <a:r>
                        <a:rPr lang="ru-RU" sz="1100" baseline="0" dirty="0" smtClean="0">
                          <a:solidFill>
                            <a:srgbClr val="0071B2"/>
                          </a:solidFill>
                          <a:latin typeface="Arial" panose="020B0604020202020204" pitchFamily="34" charset="0"/>
                          <a:cs typeface="Arial" panose="020B0604020202020204" pitchFamily="34" charset="0"/>
                        </a:rPr>
                        <a:t>Открытые</a:t>
                      </a:r>
                      <a:endParaRPr lang="en-US" sz="1100" dirty="0">
                        <a:solidFill>
                          <a:srgbClr val="0071B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defRPr/>
                      </a:pPr>
                      <a:r>
                        <a:rPr lang="en-US" sz="1100" dirty="0">
                          <a:solidFill>
                            <a:srgbClr val="0071B2"/>
                          </a:solidFill>
                          <a:latin typeface="Arial" panose="020B0604020202020204" pitchFamily="34" charset="0"/>
                          <a:cs typeface="Arial" panose="020B0604020202020204" pitchFamily="34" charset="0"/>
                        </a:rPr>
                        <a:t>13</a:t>
                      </a: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defRPr/>
                      </a:pPr>
                      <a:r>
                        <a:rPr lang="en-US" sz="1100" dirty="0">
                          <a:solidFill>
                            <a:srgbClr val="0071B2"/>
                          </a:solidFill>
                          <a:latin typeface="Arial" panose="020B0604020202020204" pitchFamily="34" charset="0"/>
                          <a:cs typeface="Arial" panose="020B0604020202020204" pitchFamily="34" charset="0"/>
                        </a:rPr>
                        <a:t>A</a:t>
                      </a: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algn="ctr"/>
                      <a:r>
                        <a:rPr lang="en-US" sz="1100" dirty="0">
                          <a:solidFill>
                            <a:srgbClr val="0071B2"/>
                          </a:solidFill>
                          <a:latin typeface="Arial" panose="020B0604020202020204" pitchFamily="34" charset="0"/>
                          <a:cs typeface="Arial" panose="020B0604020202020204" pitchFamily="34" charset="0"/>
                        </a:rPr>
                        <a:t>18.4±4.3</a:t>
                      </a:r>
                      <a:r>
                        <a:rPr lang="en-US" sz="1100" baseline="0" dirty="0">
                          <a:solidFill>
                            <a:srgbClr val="0071B2"/>
                          </a:solidFill>
                          <a:latin typeface="Arial" panose="020B0604020202020204" pitchFamily="34" charset="0"/>
                          <a:cs typeface="Arial" panose="020B0604020202020204" pitchFamily="34" charset="0"/>
                        </a:rPr>
                        <a:t> </a:t>
                      </a:r>
                      <a:r>
                        <a:rPr lang="ru-RU" sz="1100" baseline="0" dirty="0" smtClean="0">
                          <a:solidFill>
                            <a:srgbClr val="0071B2"/>
                          </a:solidFill>
                          <a:latin typeface="Arial" panose="020B0604020202020204" pitchFamily="34" charset="0"/>
                          <a:cs typeface="Arial" panose="020B0604020202020204" pitchFamily="34" charset="0"/>
                        </a:rPr>
                        <a:t>мг</a:t>
                      </a:r>
                      <a:r>
                        <a:rPr lang="en-US" sz="1100" baseline="0" dirty="0" smtClean="0">
                          <a:solidFill>
                            <a:srgbClr val="0071B2"/>
                          </a:solidFill>
                          <a:latin typeface="Arial" panose="020B0604020202020204" pitchFamily="34" charset="0"/>
                          <a:cs typeface="Arial" panose="020B0604020202020204" pitchFamily="34" charset="0"/>
                        </a:rPr>
                        <a:t>/</a:t>
                      </a:r>
                      <a:r>
                        <a:rPr lang="ru-RU" sz="1100" baseline="0" dirty="0" smtClean="0">
                          <a:solidFill>
                            <a:srgbClr val="0071B2"/>
                          </a:solidFill>
                          <a:latin typeface="Arial" panose="020B0604020202020204" pitchFamily="34" charset="0"/>
                          <a:cs typeface="Arial" panose="020B0604020202020204" pitchFamily="34" charset="0"/>
                        </a:rPr>
                        <a:t>день</a:t>
                      </a:r>
                      <a:endParaRPr lang="en-US" sz="1100" baseline="0" dirty="0">
                        <a:solidFill>
                          <a:srgbClr val="0071B2"/>
                        </a:solidFill>
                        <a:latin typeface="Arial" panose="020B0604020202020204" pitchFamily="34" charset="0"/>
                        <a:cs typeface="Arial" panose="020B0604020202020204" pitchFamily="34" charset="0"/>
                      </a:endParaRPr>
                    </a:p>
                    <a:p>
                      <a:pPr algn="ctr"/>
                      <a:r>
                        <a:rPr lang="ru-RU" sz="1100" baseline="0" dirty="0" smtClean="0">
                          <a:solidFill>
                            <a:srgbClr val="0071B2"/>
                          </a:solidFill>
                          <a:latin typeface="Arial" panose="020B0604020202020204" pitchFamily="34" charset="0"/>
                          <a:cs typeface="Arial" panose="020B0604020202020204" pitchFamily="34" charset="0"/>
                        </a:rPr>
                        <a:t>Среднее</a:t>
                      </a:r>
                      <a:endParaRPr lang="en-US" sz="1100" dirty="0">
                        <a:solidFill>
                          <a:srgbClr val="0071B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lvl="1" algn="ctr"/>
                      <a:r>
                        <a:rPr lang="en-US" sz="1100" dirty="0">
                          <a:solidFill>
                            <a:srgbClr val="0071B2"/>
                          </a:solidFill>
                          <a:latin typeface="Arial" panose="020B0604020202020204" pitchFamily="34" charset="0"/>
                          <a:cs typeface="Arial" panose="020B0604020202020204" pitchFamily="34" charset="0"/>
                        </a:rPr>
                        <a:t>CGI</a:t>
                      </a:r>
                    </a:p>
                    <a:p>
                      <a:pPr lvl="1" algn="ctr"/>
                      <a:r>
                        <a:rPr lang="ru-RU" sz="1100" dirty="0" smtClean="0">
                          <a:solidFill>
                            <a:srgbClr val="0071B2"/>
                          </a:solidFill>
                          <a:latin typeface="Arial" panose="020B0604020202020204" pitchFamily="34" charset="0"/>
                          <a:cs typeface="Arial" panose="020B0604020202020204" pitchFamily="34" charset="0"/>
                        </a:rPr>
                        <a:t>Шкалы аутизма и злости в </a:t>
                      </a:r>
                      <a:r>
                        <a:rPr lang="en-US" sz="1100" dirty="0" smtClean="0">
                          <a:solidFill>
                            <a:srgbClr val="0071B2"/>
                          </a:solidFill>
                          <a:latin typeface="Arial" panose="020B0604020202020204" pitchFamily="34" charset="0"/>
                          <a:cs typeface="Arial" panose="020B0604020202020204" pitchFamily="34" charset="0"/>
                        </a:rPr>
                        <a:t>CPRS</a:t>
                      </a:r>
                      <a:endParaRPr lang="en-US" sz="1100" dirty="0">
                        <a:solidFill>
                          <a:srgbClr val="0071B2"/>
                        </a:solidFill>
                        <a:latin typeface="Arial" panose="020B0604020202020204" pitchFamily="34" charset="0"/>
                        <a:cs typeface="Arial" panose="020B0604020202020204" pitchFamily="34" charset="0"/>
                      </a:endParaRPr>
                    </a:p>
                    <a:p>
                      <a:pPr lvl="1" algn="ctr"/>
                      <a:r>
                        <a:rPr lang="ru-RU" sz="1100" dirty="0" smtClean="0">
                          <a:solidFill>
                            <a:srgbClr val="0071B2"/>
                          </a:solidFill>
                          <a:latin typeface="Arial" panose="020B0604020202020204" pitchFamily="34" charset="0"/>
                          <a:cs typeface="Arial" panose="020B0604020202020204" pitchFamily="34" charset="0"/>
                        </a:rPr>
                        <a:t>Раздражительность, социальное избегание по </a:t>
                      </a:r>
                      <a:r>
                        <a:rPr lang="en-US" sz="1100" baseline="0" dirty="0" smtClean="0">
                          <a:solidFill>
                            <a:srgbClr val="0071B2"/>
                          </a:solidFill>
                          <a:latin typeface="Arial" panose="020B0604020202020204" pitchFamily="34" charset="0"/>
                          <a:cs typeface="Arial" panose="020B0604020202020204" pitchFamily="34" charset="0"/>
                        </a:rPr>
                        <a:t> </a:t>
                      </a:r>
                      <a:r>
                        <a:rPr lang="en-US" sz="1100" baseline="0" dirty="0">
                          <a:solidFill>
                            <a:srgbClr val="0071B2"/>
                          </a:solidFill>
                          <a:latin typeface="Arial" panose="020B0604020202020204" pitchFamily="34" charset="0"/>
                          <a:cs typeface="Arial" panose="020B0604020202020204" pitchFamily="34" charset="0"/>
                        </a:rPr>
                        <a:t>ABC</a:t>
                      </a:r>
                    </a:p>
                    <a:p>
                      <a:pPr lvl="1" algn="ctr"/>
                      <a:r>
                        <a:rPr lang="ru-RU" sz="1100" baseline="0" dirty="0" smtClean="0">
                          <a:solidFill>
                            <a:srgbClr val="0071B2"/>
                          </a:solidFill>
                          <a:latin typeface="Arial" panose="020B0604020202020204" pitchFamily="34" charset="0"/>
                          <a:cs typeface="Arial" panose="020B0604020202020204" pitchFamily="34" charset="0"/>
                        </a:rPr>
                        <a:t>Эмоциональная лабильность, невнимательность по </a:t>
                      </a:r>
                      <a:r>
                        <a:rPr lang="en-US" sz="1100" baseline="0" dirty="0" err="1" smtClean="0">
                          <a:solidFill>
                            <a:srgbClr val="0071B2"/>
                          </a:solidFill>
                          <a:latin typeface="Arial" panose="020B0604020202020204" pitchFamily="34" charset="0"/>
                          <a:cs typeface="Arial" panose="020B0604020202020204" pitchFamily="34" charset="0"/>
                        </a:rPr>
                        <a:t>Conners</a:t>
                      </a:r>
                      <a:r>
                        <a:rPr lang="en-US" sz="1100" baseline="0" dirty="0">
                          <a:solidFill>
                            <a:srgbClr val="0071B2"/>
                          </a:solidFill>
                          <a:latin typeface="Arial" panose="020B0604020202020204" pitchFamily="34" charset="0"/>
                          <a:cs typeface="Arial" panose="020B0604020202020204" pitchFamily="34" charset="0"/>
                        </a:rPr>
                        <a:t>’</a:t>
                      </a:r>
                    </a:p>
                    <a:p>
                      <a:pPr lvl="1" algn="ctr"/>
                      <a:endParaRPr lang="en-US" sz="1100" baseline="0" dirty="0">
                        <a:solidFill>
                          <a:srgbClr val="0071B2"/>
                        </a:solidFill>
                        <a:latin typeface="Arial" panose="020B0604020202020204" pitchFamily="34" charset="0"/>
                        <a:cs typeface="Arial" panose="020B0604020202020204" pitchFamily="34" charset="0"/>
                      </a:endParaRPr>
                    </a:p>
                    <a:p>
                      <a:pPr lvl="1" algn="ctr"/>
                      <a:r>
                        <a:rPr lang="ru-RU" sz="1100" baseline="0" dirty="0" smtClean="0">
                          <a:solidFill>
                            <a:srgbClr val="0071B2"/>
                          </a:solidFill>
                          <a:latin typeface="Arial" panose="020B0604020202020204" pitchFamily="34" charset="0"/>
                          <a:cs typeface="Arial" panose="020B0604020202020204" pitchFamily="34" charset="0"/>
                        </a:rPr>
                        <a:t>Один отказ от исследования из-за серьезных головных болей </a:t>
                      </a:r>
                      <a:endParaRPr lang="en-US" sz="1100" baseline="0" dirty="0">
                        <a:solidFill>
                          <a:srgbClr val="0071B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1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071" marB="38071"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
        <p:nvSpPr>
          <p:cNvPr id="79900" name="AutoShape 54"/>
          <p:cNvSpPr>
            <a:spLocks/>
          </p:cNvSpPr>
          <p:nvPr/>
        </p:nvSpPr>
        <p:spPr bwMode="auto">
          <a:xfrm>
            <a:off x="6466371" y="1880647"/>
            <a:ext cx="228600" cy="53340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16200"/>
                </a:moveTo>
                <a:lnTo>
                  <a:pt x="5400" y="16200"/>
                </a:lnTo>
                <a:lnTo>
                  <a:pt x="5400" y="0"/>
                </a:lnTo>
                <a:lnTo>
                  <a:pt x="16200" y="0"/>
                </a:lnTo>
                <a:lnTo>
                  <a:pt x="16200" y="16200"/>
                </a:lnTo>
                <a:lnTo>
                  <a:pt x="21600" y="16200"/>
                </a:lnTo>
                <a:lnTo>
                  <a:pt x="10800" y="21600"/>
                </a:lnTo>
                <a:lnTo>
                  <a:pt x="0" y="16200"/>
                </a:lnTo>
                <a:close/>
                <a:moveTo>
                  <a:pt x="0" y="162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6" name="Plus 5"/>
          <p:cNvSpPr/>
          <p:nvPr/>
        </p:nvSpPr>
        <p:spPr>
          <a:xfrm>
            <a:off x="238125" y="1861863"/>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9936" name="AutoShape 54"/>
          <p:cNvSpPr>
            <a:spLocks/>
          </p:cNvSpPr>
          <p:nvPr/>
        </p:nvSpPr>
        <p:spPr bwMode="auto">
          <a:xfrm>
            <a:off x="6455698" y="2745835"/>
            <a:ext cx="228600" cy="53340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16200"/>
                </a:moveTo>
                <a:lnTo>
                  <a:pt x="5400" y="16200"/>
                </a:lnTo>
                <a:lnTo>
                  <a:pt x="5400" y="0"/>
                </a:lnTo>
                <a:lnTo>
                  <a:pt x="16200" y="0"/>
                </a:lnTo>
                <a:lnTo>
                  <a:pt x="16200" y="16200"/>
                </a:lnTo>
                <a:lnTo>
                  <a:pt x="21600" y="16200"/>
                </a:lnTo>
                <a:lnTo>
                  <a:pt x="10800" y="21600"/>
                </a:lnTo>
                <a:lnTo>
                  <a:pt x="0" y="16200"/>
                </a:lnTo>
                <a:close/>
                <a:moveTo>
                  <a:pt x="0" y="162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9" name="Plus 8"/>
          <p:cNvSpPr/>
          <p:nvPr/>
        </p:nvSpPr>
        <p:spPr>
          <a:xfrm>
            <a:off x="238125" y="2741081"/>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Plus 9"/>
          <p:cNvSpPr/>
          <p:nvPr/>
        </p:nvSpPr>
        <p:spPr>
          <a:xfrm>
            <a:off x="238125" y="3578042"/>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9939" name="AutoShape 54"/>
          <p:cNvSpPr>
            <a:spLocks/>
          </p:cNvSpPr>
          <p:nvPr/>
        </p:nvSpPr>
        <p:spPr bwMode="auto">
          <a:xfrm>
            <a:off x="6455698" y="3578042"/>
            <a:ext cx="228600" cy="53340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16200"/>
                </a:moveTo>
                <a:lnTo>
                  <a:pt x="5400" y="16200"/>
                </a:lnTo>
                <a:lnTo>
                  <a:pt x="5400" y="0"/>
                </a:lnTo>
                <a:lnTo>
                  <a:pt x="16200" y="0"/>
                </a:lnTo>
                <a:lnTo>
                  <a:pt x="16200" y="16200"/>
                </a:lnTo>
                <a:lnTo>
                  <a:pt x="21600" y="16200"/>
                </a:lnTo>
                <a:lnTo>
                  <a:pt x="10800" y="21600"/>
                </a:lnTo>
                <a:lnTo>
                  <a:pt x="0" y="16200"/>
                </a:lnTo>
                <a:close/>
                <a:moveTo>
                  <a:pt x="0" y="162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
        <p:nvSpPr>
          <p:cNvPr id="12" name="Plus 11"/>
          <p:cNvSpPr/>
          <p:nvPr/>
        </p:nvSpPr>
        <p:spPr>
          <a:xfrm>
            <a:off x="238125" y="5085572"/>
            <a:ext cx="282575" cy="292100"/>
          </a:xfrm>
          <a:prstGeom prst="mathPlus">
            <a:avLst/>
          </a:prstGeom>
          <a:solidFill>
            <a:srgbClr val="CE003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AutoShape 54"/>
          <p:cNvSpPr>
            <a:spLocks/>
          </p:cNvSpPr>
          <p:nvPr/>
        </p:nvSpPr>
        <p:spPr bwMode="auto">
          <a:xfrm>
            <a:off x="6486315" y="4530635"/>
            <a:ext cx="228600" cy="1512887"/>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00"/>
              <a:gd name="T28" fmla="*/ 0 h 21600"/>
              <a:gd name="T29" fmla="*/ 21600 w 21600"/>
              <a:gd name="T30" fmla="*/ 21600 h 216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00" h="21600">
                <a:moveTo>
                  <a:pt x="0" y="16200"/>
                </a:moveTo>
                <a:lnTo>
                  <a:pt x="5400" y="16200"/>
                </a:lnTo>
                <a:lnTo>
                  <a:pt x="5400" y="0"/>
                </a:lnTo>
                <a:lnTo>
                  <a:pt x="16200" y="0"/>
                </a:lnTo>
                <a:lnTo>
                  <a:pt x="16200" y="16200"/>
                </a:lnTo>
                <a:lnTo>
                  <a:pt x="21600" y="16200"/>
                </a:lnTo>
                <a:lnTo>
                  <a:pt x="10800" y="21600"/>
                </a:lnTo>
                <a:lnTo>
                  <a:pt x="0" y="16200"/>
                </a:lnTo>
                <a:close/>
                <a:moveTo>
                  <a:pt x="0" y="16200"/>
                </a:moveTo>
              </a:path>
            </a:pathLst>
          </a:custGeom>
          <a:solidFill>
            <a:srgbClr val="CE0037"/>
          </a:solidFill>
          <a:ln w="12700" cap="flat">
            <a:solidFill>
              <a:srgbClr val="FFFFCC"/>
            </a:solidFill>
            <a:prstDash val="solid"/>
            <a:miter lim="800000"/>
            <a:headEnd type="none" w="med" len="med"/>
            <a:tailEnd type="none" w="med" len="med"/>
          </a:ln>
        </p:spPr>
        <p:txBody>
          <a:bodyPr lIns="0" tIns="0" rIns="0" bIns="0"/>
          <a:lstStyle/>
          <a:p>
            <a:endParaRPr lang="en-US"/>
          </a:p>
        </p:txBody>
      </p:sp>
    </p:spTree>
    <p:extLst>
      <p:ext uri="{BB962C8B-B14F-4D97-AF65-F5344CB8AC3E}">
        <p14:creationId xmlns:p14="http://schemas.microsoft.com/office/powerpoint/2010/main" val="25567301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extLst>
              <p:ext uri="{D42A27DB-BD31-4B8C-83A1-F6EECF244321}">
                <p14:modId xmlns:p14="http://schemas.microsoft.com/office/powerpoint/2010/main" val="1741639902"/>
              </p:ext>
            </p:extLst>
          </p:nvPr>
        </p:nvGraphicFramePr>
        <p:xfrm>
          <a:off x="192088" y="2076450"/>
          <a:ext cx="8723312" cy="1981200"/>
        </p:xfrm>
        <a:graphic>
          <a:graphicData uri="http://schemas.openxmlformats.org/drawingml/2006/table">
            <a:tbl>
              <a:tblPr/>
              <a:tblGrid>
                <a:gridCol w="1150937">
                  <a:extLst>
                    <a:ext uri="{9D8B030D-6E8A-4147-A177-3AD203B41FA5}">
                      <a16:colId xmlns="" xmlns:a16="http://schemas.microsoft.com/office/drawing/2014/main" val="20000"/>
                    </a:ext>
                  </a:extLst>
                </a:gridCol>
                <a:gridCol w="654050">
                  <a:extLst>
                    <a:ext uri="{9D8B030D-6E8A-4147-A177-3AD203B41FA5}">
                      <a16:colId xmlns="" xmlns:a16="http://schemas.microsoft.com/office/drawing/2014/main" val="20001"/>
                    </a:ext>
                  </a:extLst>
                </a:gridCol>
                <a:gridCol w="1031875">
                  <a:extLst>
                    <a:ext uri="{9D8B030D-6E8A-4147-A177-3AD203B41FA5}">
                      <a16:colId xmlns="" xmlns:a16="http://schemas.microsoft.com/office/drawing/2014/main" val="20002"/>
                    </a:ext>
                  </a:extLst>
                </a:gridCol>
                <a:gridCol w="457200">
                  <a:extLst>
                    <a:ext uri="{9D8B030D-6E8A-4147-A177-3AD203B41FA5}">
                      <a16:colId xmlns="" xmlns:a16="http://schemas.microsoft.com/office/drawing/2014/main" val="20003"/>
                    </a:ext>
                  </a:extLst>
                </a:gridCol>
                <a:gridCol w="1230313">
                  <a:extLst>
                    <a:ext uri="{9D8B030D-6E8A-4147-A177-3AD203B41FA5}">
                      <a16:colId xmlns="" xmlns:a16="http://schemas.microsoft.com/office/drawing/2014/main" val="20004"/>
                    </a:ext>
                  </a:extLst>
                </a:gridCol>
                <a:gridCol w="1587500">
                  <a:extLst>
                    <a:ext uri="{9D8B030D-6E8A-4147-A177-3AD203B41FA5}">
                      <a16:colId xmlns="" xmlns:a16="http://schemas.microsoft.com/office/drawing/2014/main" val="20005"/>
                    </a:ext>
                  </a:extLst>
                </a:gridCol>
                <a:gridCol w="2611437">
                  <a:extLst>
                    <a:ext uri="{9D8B030D-6E8A-4147-A177-3AD203B41FA5}">
                      <a16:colId xmlns="" xmlns:a16="http://schemas.microsoft.com/office/drawing/2014/main" val="20006"/>
                    </a:ext>
                  </a:extLst>
                </a:gridCol>
              </a:tblGrid>
              <a:tr h="533400">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Автор</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Возраст</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Продолжительность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DX</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Дозировка</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мг</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день</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Результаты</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447800">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err="1">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Nikvarz</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4-17</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8 </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недель</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рандомизированные</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рисперидон</a:t>
                      </a:r>
                      <a:r>
                        <a:rPr kumimoji="0" lang="en-US"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Chalkboard Bold" charset="0"/>
                        </a:rPr>
                        <a:t>30</a:t>
                      </a: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РАС</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Pct val="66000"/>
                        <a:buFontTx/>
                        <a:buNone/>
                        <a:tabLst/>
                      </a:pP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Никакой значительной разницы, позитивная тенденция у </a:t>
                      </a:r>
                      <a:r>
                        <a:rPr kumimoji="0" lang="ru-RU" sz="1400" b="0" i="0" u="none" strike="noStrike" cap="none" normalizeH="0" baseline="0" dirty="0" err="1"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рисперидона</a:t>
                      </a:r>
                      <a:r>
                        <a:rPr kumimoji="0" lang="ru-RU" sz="1400" b="0" i="0" u="none" strike="noStrike" cap="none" normalizeH="0" baseline="0" dirty="0" smtClean="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rPr>
                        <a:t> </a:t>
                      </a:r>
                      <a:endParaRPr kumimoji="0" lang="en-US" sz="1400" b="0" i="0" u="none" strike="noStrike" cap="none" normalizeH="0" baseline="0" dirty="0">
                        <a:ln>
                          <a:noFill/>
                        </a:ln>
                        <a:solidFill>
                          <a:srgbClr val="0071B2"/>
                        </a:solidFill>
                        <a:effectLst/>
                        <a:latin typeface="Arial" panose="020B0604020202020204" pitchFamily="34" charset="0"/>
                        <a:ea typeface="ヒラギノ角ゴ ProN W3" charset="0"/>
                        <a:cs typeface="Arial" panose="020B0604020202020204" pitchFamily="34" charset="0"/>
                        <a:sym typeface="Times New Roman Bold" charset="0"/>
                      </a:endParaRPr>
                    </a:p>
                  </a:txBody>
                  <a:tcPr marL="38100" marR="38100" marT="38100" marB="381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3" name="TextBox 2"/>
          <p:cNvSpPr txBox="1"/>
          <p:nvPr/>
        </p:nvSpPr>
        <p:spPr>
          <a:xfrm>
            <a:off x="992777" y="566057"/>
            <a:ext cx="6514012" cy="1323439"/>
          </a:xfrm>
          <a:prstGeom prst="rect">
            <a:avLst/>
          </a:prstGeom>
          <a:noFill/>
        </p:spPr>
        <p:txBody>
          <a:bodyPr wrap="square" rtlCol="0">
            <a:spAutoFit/>
          </a:bodyPr>
          <a:lstStyle/>
          <a:p>
            <a:pPr algn="ctr"/>
            <a:r>
              <a:rPr lang="ru-RU" sz="4000" dirty="0" smtClean="0">
                <a:solidFill>
                  <a:srgbClr val="0071B2"/>
                </a:solidFill>
                <a:latin typeface="Arial" panose="020B0604020202020204" pitchFamily="34" charset="0"/>
                <a:cs typeface="Arial" panose="020B0604020202020204" pitchFamily="34" charset="0"/>
              </a:rPr>
              <a:t>Применение </a:t>
            </a:r>
            <a:r>
              <a:rPr lang="ru-RU" sz="4000" dirty="0" err="1" smtClean="0">
                <a:solidFill>
                  <a:srgbClr val="0071B2"/>
                </a:solidFill>
                <a:latin typeface="Arial" panose="020B0604020202020204" pitchFamily="34" charset="0"/>
                <a:cs typeface="Arial" panose="020B0604020202020204" pitchFamily="34" charset="0"/>
              </a:rPr>
              <a:t>мемантина</a:t>
            </a:r>
            <a:r>
              <a:rPr lang="ru-RU" sz="4000" dirty="0" smtClean="0">
                <a:solidFill>
                  <a:srgbClr val="0071B2"/>
                </a:solidFill>
                <a:latin typeface="Arial" panose="020B0604020202020204" pitchFamily="34" charset="0"/>
                <a:cs typeface="Arial" panose="020B0604020202020204" pitchFamily="34" charset="0"/>
              </a:rPr>
              <a:t> при РАС </a:t>
            </a:r>
            <a:endParaRPr lang="en-US" sz="4000" dirty="0">
              <a:solidFill>
                <a:srgbClr val="0071B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654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22530" name="Content Placeholder 2"/>
          <p:cNvSpPr>
            <a:spLocks noGrp="1"/>
          </p:cNvSpPr>
          <p:nvPr>
            <p:ph idx="1"/>
          </p:nvPr>
        </p:nvSpPr>
        <p:spPr/>
        <p:txBody>
          <a:bodyPr/>
          <a:lstStyle/>
          <a:p>
            <a:pPr marL="0" lvl="0" indent="0" algn="ctr" defTabSz="914400">
              <a:spcBef>
                <a:spcPts val="600"/>
              </a:spcBef>
              <a:spcAft>
                <a:spcPts val="300"/>
              </a:spcAft>
              <a:buClr>
                <a:srgbClr val="0067A0"/>
              </a:buClr>
              <a:buSzPct val="80000"/>
              <a:buNone/>
            </a:pPr>
            <a:r>
              <a:rPr lang="ru-RU" dirty="0">
                <a:solidFill>
                  <a:srgbClr val="0067A0"/>
                </a:solidFill>
                <a:latin typeface="Arial"/>
              </a:rPr>
              <a:t>Сообщения о росте распространенности с 2000 года</a:t>
            </a:r>
          </a:p>
          <a:p>
            <a:pPr marL="0" lvl="0" indent="0" defTabSz="914400">
              <a:spcBef>
                <a:spcPts val="600"/>
              </a:spcBef>
              <a:spcAft>
                <a:spcPts val="300"/>
              </a:spcAft>
              <a:buClr>
                <a:srgbClr val="0067A0"/>
              </a:buClr>
              <a:buSzPct val="80000"/>
              <a:buNone/>
            </a:pPr>
            <a:r>
              <a:rPr lang="ru-RU" dirty="0">
                <a:solidFill>
                  <a:srgbClr val="0067A0"/>
                </a:solidFill>
                <a:latin typeface="Arial"/>
              </a:rPr>
              <a:t>Родители более старшего возраста</a:t>
            </a:r>
          </a:p>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Люди откладывают рождение </a:t>
            </a:r>
            <a:r>
              <a:rPr lang="ru-RU" dirty="0" smtClean="0">
                <a:solidFill>
                  <a:srgbClr val="0067A0"/>
                </a:solidFill>
                <a:latin typeface="Arial"/>
              </a:rPr>
              <a:t>детей</a:t>
            </a:r>
          </a:p>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Значимое увеличение риска для отцов более старшего возраста</a:t>
            </a:r>
            <a:endParaRPr lang="en-US" dirty="0"/>
          </a:p>
          <a:p>
            <a:pPr marL="0" indent="0" algn="ctr">
              <a:buFont typeface="Arial" charset="0"/>
              <a:buNone/>
            </a:pPr>
            <a:endParaRPr lang="en-US" dirty="0"/>
          </a:p>
        </p:txBody>
      </p:sp>
    </p:spTree>
    <p:extLst>
      <p:ext uri="{BB962C8B-B14F-4D97-AF65-F5344CB8AC3E}">
        <p14:creationId xmlns:p14="http://schemas.microsoft.com/office/powerpoint/2010/main" val="10623370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solidFill>
                  <a:srgbClr val="0071B2"/>
                </a:solidFill>
                <a:latin typeface="Arial" panose="020B0604020202020204" pitchFamily="34" charset="0"/>
                <a:cs typeface="Arial" panose="020B0604020202020204" pitchFamily="34" charset="0"/>
              </a:rPr>
              <a:t>Недавнее исследование </a:t>
            </a:r>
            <a:r>
              <a:rPr lang="en-US" dirty="0" smtClean="0">
                <a:solidFill>
                  <a:srgbClr val="0071B2"/>
                </a:solidFill>
                <a:latin typeface="Arial" panose="020B0604020202020204" pitchFamily="34" charset="0"/>
                <a:cs typeface="Arial" panose="020B0604020202020204" pitchFamily="34" charset="0"/>
              </a:rPr>
              <a:t> </a:t>
            </a:r>
            <a:r>
              <a:rPr lang="en-US" dirty="0">
                <a:solidFill>
                  <a:srgbClr val="0071B2"/>
                </a:solidFill>
                <a:latin typeface="Arial" panose="020B0604020202020204" pitchFamily="34" charset="0"/>
                <a:cs typeface="Arial" panose="020B0604020202020204" pitchFamily="34" charset="0"/>
              </a:rPr>
              <a:t>Cochrane </a:t>
            </a:r>
          </a:p>
        </p:txBody>
      </p:sp>
      <p:sp>
        <p:nvSpPr>
          <p:cNvPr id="3" name="Content Placeholder 2"/>
          <p:cNvSpPr>
            <a:spLocks noGrp="1"/>
          </p:cNvSpPr>
          <p:nvPr>
            <p:ph sz="half" idx="1"/>
          </p:nvPr>
        </p:nvSpPr>
        <p:spPr>
          <a:xfrm>
            <a:off x="457200" y="1398044"/>
            <a:ext cx="8112034" cy="4525963"/>
          </a:xfrm>
        </p:spPr>
        <p:txBody>
          <a:bodyPr>
            <a:normAutofit fontScale="92500"/>
          </a:bodyPr>
          <a:lstStyle/>
          <a:p>
            <a:pPr marL="228600" lvl="0" indent="-228600" defTabSz="914400">
              <a:spcBef>
                <a:spcPts val="600"/>
              </a:spcBef>
              <a:spcAft>
                <a:spcPts val="300"/>
              </a:spcAft>
              <a:buClr>
                <a:srgbClr val="0067A0"/>
              </a:buClr>
              <a:buSzPct val="80000"/>
              <a:buFont typeface="Wingdings" charset="2"/>
              <a:buChar char="u"/>
            </a:pPr>
            <a:r>
              <a:rPr lang="ru-RU" sz="1800" b="1" dirty="0" smtClean="0">
                <a:solidFill>
                  <a:srgbClr val="0067A0"/>
                </a:solidFill>
                <a:latin typeface="Arial"/>
              </a:rPr>
              <a:t>Акупунктура</a:t>
            </a:r>
            <a:r>
              <a:rPr lang="en-US" sz="1800" dirty="0" smtClean="0">
                <a:solidFill>
                  <a:srgbClr val="0067A0"/>
                </a:solidFill>
                <a:latin typeface="Arial"/>
              </a:rPr>
              <a:t>: </a:t>
            </a:r>
            <a:r>
              <a:rPr lang="ru-RU" sz="1800" dirty="0" smtClean="0">
                <a:solidFill>
                  <a:srgbClr val="0067A0"/>
                </a:solidFill>
                <a:latin typeface="Arial"/>
              </a:rPr>
              <a:t>никаких доказательств в поддержку применения </a:t>
            </a:r>
            <a:endParaRPr lang="en-US" sz="18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800" b="1" dirty="0" err="1" smtClean="0">
                <a:solidFill>
                  <a:srgbClr val="0067A0"/>
                </a:solidFill>
                <a:latin typeface="Arial"/>
              </a:rPr>
              <a:t>Арипипразол</a:t>
            </a:r>
            <a:r>
              <a:rPr lang="en-US" sz="1800" b="1" dirty="0" smtClean="0">
                <a:solidFill>
                  <a:srgbClr val="0067A0"/>
                </a:solidFill>
                <a:latin typeface="Arial"/>
              </a:rPr>
              <a:t>:</a:t>
            </a:r>
            <a:r>
              <a:rPr lang="en-US" sz="1800" dirty="0" smtClean="0">
                <a:solidFill>
                  <a:srgbClr val="0067A0"/>
                </a:solidFill>
                <a:latin typeface="Arial"/>
              </a:rPr>
              <a:t> </a:t>
            </a:r>
            <a:r>
              <a:rPr lang="en-US" sz="1800" dirty="0">
                <a:solidFill>
                  <a:srgbClr val="0067A0"/>
                </a:solidFill>
                <a:latin typeface="Arial"/>
              </a:rPr>
              <a:t>(</a:t>
            </a:r>
            <a:r>
              <a:rPr lang="en-US" sz="1800" dirty="0" smtClean="0">
                <a:solidFill>
                  <a:srgbClr val="0067A0"/>
                </a:solidFill>
                <a:latin typeface="Arial"/>
              </a:rPr>
              <a:t>10-15</a:t>
            </a:r>
            <a:r>
              <a:rPr lang="ru-RU" sz="1800" dirty="0" smtClean="0">
                <a:solidFill>
                  <a:srgbClr val="0067A0"/>
                </a:solidFill>
                <a:latin typeface="Arial"/>
              </a:rPr>
              <a:t>мг</a:t>
            </a:r>
            <a:r>
              <a:rPr lang="en-US" sz="1800" dirty="0" smtClean="0">
                <a:solidFill>
                  <a:srgbClr val="0067A0"/>
                </a:solidFill>
                <a:latin typeface="Arial"/>
              </a:rPr>
              <a:t>): </a:t>
            </a:r>
            <a:r>
              <a:rPr lang="ru-RU" sz="1800" dirty="0" smtClean="0">
                <a:solidFill>
                  <a:srgbClr val="0067A0"/>
                </a:solidFill>
                <a:latin typeface="Arial"/>
              </a:rPr>
              <a:t>некоторые улучшения раздражительности, стереотипий и </a:t>
            </a:r>
            <a:r>
              <a:rPr lang="ru-RU" sz="1800" dirty="0" err="1" smtClean="0">
                <a:solidFill>
                  <a:srgbClr val="0067A0"/>
                </a:solidFill>
                <a:latin typeface="Arial"/>
              </a:rPr>
              <a:t>гиперактивности</a:t>
            </a:r>
            <a:r>
              <a:rPr lang="ru-RU" sz="1800" dirty="0" smtClean="0">
                <a:solidFill>
                  <a:srgbClr val="0067A0"/>
                </a:solidFill>
                <a:latin typeface="Arial"/>
              </a:rPr>
              <a:t> </a:t>
            </a:r>
            <a:r>
              <a:rPr lang="en-US" sz="1800" dirty="0" smtClean="0">
                <a:solidFill>
                  <a:srgbClr val="0067A0"/>
                </a:solidFill>
                <a:latin typeface="Arial"/>
              </a:rPr>
              <a:t>(</a:t>
            </a:r>
            <a:r>
              <a:rPr lang="en-US" sz="1800" dirty="0">
                <a:solidFill>
                  <a:srgbClr val="0067A0"/>
                </a:solidFill>
                <a:latin typeface="Arial"/>
              </a:rPr>
              <a:t>2 RTCs, n=308</a:t>
            </a:r>
            <a:r>
              <a:rPr lang="en-US" sz="1800" dirty="0" smtClean="0">
                <a:solidFill>
                  <a:srgbClr val="0067A0"/>
                </a:solidFill>
                <a:latin typeface="Arial"/>
              </a:rPr>
              <a:t>);</a:t>
            </a:r>
            <a:r>
              <a:rPr lang="ru-RU" sz="1800" dirty="0" smtClean="0">
                <a:solidFill>
                  <a:srgbClr val="0067A0"/>
                </a:solidFill>
                <a:latin typeface="Arial"/>
              </a:rPr>
              <a:t>увеличение веса, </a:t>
            </a:r>
            <a:r>
              <a:rPr lang="ru-RU" sz="1800" dirty="0" err="1" smtClean="0">
                <a:solidFill>
                  <a:srgbClr val="0067A0"/>
                </a:solidFill>
                <a:latin typeface="Arial"/>
              </a:rPr>
              <a:t>седация</a:t>
            </a:r>
            <a:r>
              <a:rPr lang="ru-RU" sz="1800" dirty="0" smtClean="0">
                <a:solidFill>
                  <a:srgbClr val="0067A0"/>
                </a:solidFill>
                <a:latin typeface="Arial"/>
              </a:rPr>
              <a:t>, слюнотечение и тремор встречались чаще всего </a:t>
            </a:r>
            <a:endParaRPr lang="en-US" sz="18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800" b="1" dirty="0" smtClean="0">
                <a:solidFill>
                  <a:srgbClr val="0067A0"/>
                </a:solidFill>
                <a:latin typeface="Arial"/>
              </a:rPr>
              <a:t>Ранняя интенсивная поведенческая терапия</a:t>
            </a:r>
            <a:r>
              <a:rPr lang="en-US" sz="1800" b="1" dirty="0" smtClean="0">
                <a:solidFill>
                  <a:srgbClr val="0067A0"/>
                </a:solidFill>
                <a:latin typeface="Arial"/>
              </a:rPr>
              <a:t> </a:t>
            </a:r>
            <a:r>
              <a:rPr lang="en-US" sz="1800" b="1" dirty="0">
                <a:solidFill>
                  <a:srgbClr val="0067A0"/>
                </a:solidFill>
                <a:latin typeface="Arial"/>
              </a:rPr>
              <a:t>(ABA</a:t>
            </a:r>
            <a:r>
              <a:rPr lang="en-US" sz="1800" b="1" dirty="0" smtClean="0">
                <a:solidFill>
                  <a:srgbClr val="0067A0"/>
                </a:solidFill>
                <a:latin typeface="Arial"/>
              </a:rPr>
              <a:t>):</a:t>
            </a:r>
            <a:r>
              <a:rPr lang="ru-RU" sz="1800" b="1" dirty="0" smtClean="0">
                <a:solidFill>
                  <a:srgbClr val="0067A0"/>
                </a:solidFill>
                <a:latin typeface="Arial"/>
              </a:rPr>
              <a:t> </a:t>
            </a:r>
            <a:r>
              <a:rPr lang="ru-RU" sz="1800" dirty="0" smtClean="0">
                <a:solidFill>
                  <a:srgbClr val="0067A0"/>
                </a:solidFill>
                <a:latin typeface="Arial"/>
              </a:rPr>
              <a:t>адаптивные виды поведения, </a:t>
            </a:r>
            <a:r>
              <a:rPr lang="en-US" sz="1800" dirty="0" smtClean="0">
                <a:solidFill>
                  <a:srgbClr val="0067A0"/>
                </a:solidFill>
                <a:latin typeface="Arial"/>
              </a:rPr>
              <a:t>IQ</a:t>
            </a:r>
            <a:r>
              <a:rPr lang="en-US" sz="1800" dirty="0">
                <a:solidFill>
                  <a:srgbClr val="0067A0"/>
                </a:solidFill>
                <a:latin typeface="Arial"/>
              </a:rPr>
              <a:t>, </a:t>
            </a:r>
            <a:r>
              <a:rPr lang="ru-RU" sz="1800" dirty="0" smtClean="0">
                <a:solidFill>
                  <a:srgbClr val="0067A0"/>
                </a:solidFill>
                <a:latin typeface="Arial"/>
              </a:rPr>
              <a:t>язык, социализация</a:t>
            </a:r>
            <a:r>
              <a:rPr lang="en-US" sz="1800" dirty="0" smtClean="0">
                <a:solidFill>
                  <a:srgbClr val="0067A0"/>
                </a:solidFill>
                <a:latin typeface="Arial"/>
              </a:rPr>
              <a:t> </a:t>
            </a:r>
            <a:r>
              <a:rPr lang="en-US" sz="1800" dirty="0">
                <a:solidFill>
                  <a:srgbClr val="0067A0"/>
                </a:solidFill>
                <a:latin typeface="Arial"/>
              </a:rPr>
              <a:t>(1 RTC, 4 non-RTCs n=203)</a:t>
            </a:r>
          </a:p>
          <a:p>
            <a:pPr marL="228600" lvl="0" indent="-228600" defTabSz="914400">
              <a:spcBef>
                <a:spcPts val="600"/>
              </a:spcBef>
              <a:spcAft>
                <a:spcPts val="300"/>
              </a:spcAft>
              <a:buClr>
                <a:srgbClr val="0067A0"/>
              </a:buClr>
              <a:buSzPct val="80000"/>
              <a:buFont typeface="Wingdings" charset="2"/>
              <a:buChar char="u"/>
            </a:pPr>
            <a:r>
              <a:rPr lang="ru-RU" sz="1800" b="1" dirty="0" err="1" smtClean="0">
                <a:solidFill>
                  <a:srgbClr val="0067A0"/>
                </a:solidFill>
                <a:latin typeface="Arial"/>
              </a:rPr>
              <a:t>Рисперидон</a:t>
            </a:r>
            <a:r>
              <a:rPr lang="en-US" sz="1800" b="1" dirty="0" smtClean="0">
                <a:solidFill>
                  <a:srgbClr val="0067A0"/>
                </a:solidFill>
                <a:latin typeface="Arial"/>
              </a:rPr>
              <a:t>:</a:t>
            </a:r>
            <a:r>
              <a:rPr lang="en-US" sz="1800" dirty="0" smtClean="0">
                <a:solidFill>
                  <a:srgbClr val="0067A0"/>
                </a:solidFill>
                <a:latin typeface="Arial"/>
              </a:rPr>
              <a:t> </a:t>
            </a:r>
            <a:r>
              <a:rPr lang="ru-RU" sz="1800" dirty="0" smtClean="0">
                <a:solidFill>
                  <a:srgbClr val="0067A0"/>
                </a:solidFill>
                <a:latin typeface="Arial"/>
              </a:rPr>
              <a:t>ограниченные доказательства, сложные побочные эффекты </a:t>
            </a:r>
            <a:endParaRPr lang="en-US" sz="18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800" b="1" dirty="0" smtClean="0">
                <a:solidFill>
                  <a:srgbClr val="0067A0"/>
                </a:solidFill>
                <a:latin typeface="Arial"/>
              </a:rPr>
              <a:t>Тренировки слуховой интеграции</a:t>
            </a:r>
            <a:r>
              <a:rPr lang="en-US" sz="1800" b="1" dirty="0" smtClean="0">
                <a:solidFill>
                  <a:srgbClr val="0067A0"/>
                </a:solidFill>
                <a:latin typeface="Arial"/>
              </a:rPr>
              <a:t>: </a:t>
            </a:r>
            <a:r>
              <a:rPr lang="ru-RU" sz="1800" dirty="0" smtClean="0">
                <a:solidFill>
                  <a:srgbClr val="0067A0"/>
                </a:solidFill>
                <a:latin typeface="Arial"/>
              </a:rPr>
              <a:t>никаких доказательств </a:t>
            </a:r>
            <a:endParaRPr lang="en-US" sz="18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800" b="1" dirty="0" err="1" smtClean="0">
                <a:solidFill>
                  <a:srgbClr val="0067A0"/>
                </a:solidFill>
                <a:latin typeface="Arial"/>
              </a:rPr>
              <a:t>Хелирование</a:t>
            </a:r>
            <a:r>
              <a:rPr lang="en-US" sz="1800" b="1" dirty="0" smtClean="0">
                <a:solidFill>
                  <a:srgbClr val="0067A0"/>
                </a:solidFill>
                <a:latin typeface="Arial"/>
              </a:rPr>
              <a:t>:</a:t>
            </a:r>
            <a:r>
              <a:rPr lang="en-US" sz="1800" dirty="0" smtClean="0">
                <a:solidFill>
                  <a:srgbClr val="0067A0"/>
                </a:solidFill>
                <a:latin typeface="Arial"/>
              </a:rPr>
              <a:t> </a:t>
            </a:r>
            <a:r>
              <a:rPr lang="ru-RU" sz="1800" dirty="0" smtClean="0">
                <a:solidFill>
                  <a:srgbClr val="0067A0"/>
                </a:solidFill>
                <a:latin typeface="Arial"/>
              </a:rPr>
              <a:t>никаких доказательств</a:t>
            </a:r>
            <a:endParaRPr lang="en-US" sz="18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800" b="1" dirty="0" smtClean="0">
                <a:solidFill>
                  <a:srgbClr val="0067A0"/>
                </a:solidFill>
                <a:latin typeface="Arial"/>
              </a:rPr>
              <a:t>Жирные кислоты Омега</a:t>
            </a:r>
            <a:r>
              <a:rPr lang="en-US" sz="1800" b="1" dirty="0" smtClean="0">
                <a:solidFill>
                  <a:srgbClr val="0067A0"/>
                </a:solidFill>
                <a:latin typeface="Arial"/>
              </a:rPr>
              <a:t>-3:</a:t>
            </a:r>
            <a:r>
              <a:rPr lang="en-US" sz="1800" dirty="0" smtClean="0">
                <a:solidFill>
                  <a:srgbClr val="0067A0"/>
                </a:solidFill>
                <a:latin typeface="Arial"/>
              </a:rPr>
              <a:t> </a:t>
            </a:r>
            <a:r>
              <a:rPr lang="ru-RU" sz="1800" dirty="0" smtClean="0">
                <a:solidFill>
                  <a:srgbClr val="0067A0"/>
                </a:solidFill>
                <a:latin typeface="Arial"/>
              </a:rPr>
              <a:t>никаких доказательств</a:t>
            </a:r>
            <a:endParaRPr lang="en-US" sz="18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800" b="1" dirty="0" smtClean="0">
                <a:solidFill>
                  <a:srgbClr val="0067A0"/>
                </a:solidFill>
                <a:latin typeface="Arial"/>
              </a:rPr>
              <a:t>СИОЗС</a:t>
            </a:r>
            <a:r>
              <a:rPr lang="en-US" sz="1800" b="1" dirty="0" smtClean="0">
                <a:solidFill>
                  <a:srgbClr val="0067A0"/>
                </a:solidFill>
                <a:latin typeface="Arial"/>
              </a:rPr>
              <a:t>: </a:t>
            </a:r>
            <a:r>
              <a:rPr lang="ru-RU" sz="1800" dirty="0" smtClean="0">
                <a:solidFill>
                  <a:srgbClr val="0067A0"/>
                </a:solidFill>
                <a:latin typeface="Arial"/>
              </a:rPr>
              <a:t>очень ограниченное применение</a:t>
            </a:r>
            <a:endParaRPr lang="en-US" sz="18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1800" b="1" dirty="0" smtClean="0">
                <a:solidFill>
                  <a:srgbClr val="0067A0"/>
                </a:solidFill>
                <a:latin typeface="Arial"/>
              </a:rPr>
              <a:t>Витамин </a:t>
            </a:r>
            <a:r>
              <a:rPr lang="en-US" sz="1800" b="1" dirty="0" smtClean="0">
                <a:solidFill>
                  <a:srgbClr val="0067A0"/>
                </a:solidFill>
                <a:latin typeface="Arial"/>
              </a:rPr>
              <a:t>B6 </a:t>
            </a:r>
            <a:r>
              <a:rPr lang="ru-RU" sz="1800" b="1" dirty="0" smtClean="0">
                <a:solidFill>
                  <a:srgbClr val="0067A0"/>
                </a:solidFill>
                <a:latin typeface="Arial"/>
              </a:rPr>
              <a:t>с магнием</a:t>
            </a:r>
            <a:r>
              <a:rPr lang="en-US" sz="1800" b="1" dirty="0" smtClean="0">
                <a:solidFill>
                  <a:srgbClr val="0067A0"/>
                </a:solidFill>
                <a:latin typeface="Arial"/>
              </a:rPr>
              <a:t>: </a:t>
            </a:r>
            <a:r>
              <a:rPr lang="ru-RU" sz="1800" dirty="0" smtClean="0">
                <a:solidFill>
                  <a:srgbClr val="0067A0"/>
                </a:solidFill>
                <a:latin typeface="Arial"/>
              </a:rPr>
              <a:t>никаких доказательств </a:t>
            </a:r>
            <a:endParaRPr lang="en-US" sz="1800" dirty="0">
              <a:solidFill>
                <a:srgbClr val="0067A0"/>
              </a:solidFill>
              <a:latin typeface="Arial"/>
            </a:endParaRPr>
          </a:p>
          <a:p>
            <a:pPr marL="0" lvl="0" indent="0" defTabSz="914400">
              <a:spcBef>
                <a:spcPts val="600"/>
              </a:spcBef>
              <a:spcAft>
                <a:spcPts val="300"/>
              </a:spcAft>
              <a:buClr>
                <a:srgbClr val="0067A0"/>
              </a:buClr>
              <a:buSzPct val="80000"/>
              <a:buNone/>
            </a:pPr>
            <a:r>
              <a:rPr lang="en-US" sz="1200" i="1" dirty="0">
                <a:solidFill>
                  <a:srgbClr val="0067A0"/>
                </a:solidFill>
                <a:latin typeface="Arial"/>
              </a:rPr>
              <a:t>Lyra and cols Sao Paulo Med J, 2017</a:t>
            </a:r>
          </a:p>
          <a:p>
            <a:endParaRPr lang="en-US" dirty="0"/>
          </a:p>
          <a:p>
            <a:endParaRPr lang="en-US" dirty="0"/>
          </a:p>
          <a:p>
            <a:endParaRPr lang="en-US" dirty="0"/>
          </a:p>
        </p:txBody>
      </p:sp>
    </p:spTree>
    <p:extLst>
      <p:ext uri="{BB962C8B-B14F-4D97-AF65-F5344CB8AC3E}">
        <p14:creationId xmlns:p14="http://schemas.microsoft.com/office/powerpoint/2010/main" val="7008259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p:txBody>
          <a:bodyPr rtlCol="0">
            <a:normAutofit fontScale="90000"/>
          </a:bodyPr>
          <a:lstStyle/>
          <a:p>
            <a:pPr fontAlgn="auto">
              <a:spcAft>
                <a:spcPts val="0"/>
              </a:spcAft>
              <a:defRPr/>
            </a:pPr>
            <a:r>
              <a:rPr lang="ru-RU" sz="3600" dirty="0" smtClean="0">
                <a:solidFill>
                  <a:srgbClr val="0071B2"/>
                </a:solidFill>
                <a:latin typeface="Arial" panose="020B0604020202020204" pitchFamily="34" charset="0"/>
                <a:cs typeface="Arial" panose="020B0604020202020204" pitchFamily="34" charset="0"/>
              </a:rPr>
              <a:t>Не сетевые исследования препаратов при </a:t>
            </a:r>
            <a:r>
              <a:rPr lang="ru-RU" sz="3600" dirty="0" err="1" smtClean="0">
                <a:solidFill>
                  <a:srgbClr val="0071B2"/>
                </a:solidFill>
                <a:latin typeface="Arial" panose="020B0604020202020204" pitchFamily="34" charset="0"/>
                <a:cs typeface="Arial" panose="020B0604020202020204" pitchFamily="34" charset="0"/>
              </a:rPr>
              <a:t>первазивных</a:t>
            </a:r>
            <a:r>
              <a:rPr lang="ru-RU" sz="3600" dirty="0">
                <a:solidFill>
                  <a:srgbClr val="0071B2"/>
                </a:solidFill>
                <a:latin typeface="Arial" panose="020B0604020202020204" pitchFamily="34" charset="0"/>
                <a:cs typeface="Arial" panose="020B0604020202020204" pitchFamily="34" charset="0"/>
              </a:rPr>
              <a:t> </a:t>
            </a:r>
            <a:r>
              <a:rPr lang="ru-RU" sz="3600" dirty="0" smtClean="0">
                <a:solidFill>
                  <a:srgbClr val="0071B2"/>
                </a:solidFill>
                <a:latin typeface="Arial" panose="020B0604020202020204" pitchFamily="34" charset="0"/>
                <a:cs typeface="Arial" panose="020B0604020202020204" pitchFamily="34" charset="0"/>
              </a:rPr>
              <a:t>нарушениях развития </a:t>
            </a:r>
            <a:endParaRPr lang="en-US" sz="3600" dirty="0">
              <a:solidFill>
                <a:srgbClr val="0071B2"/>
              </a:solidFill>
              <a:latin typeface="Arial" panose="020B0604020202020204" pitchFamily="34" charset="0"/>
              <a:cs typeface="Arial" panose="020B0604020202020204" pitchFamily="34" charset="0"/>
            </a:endParaRPr>
          </a:p>
        </p:txBody>
      </p:sp>
      <p:sp>
        <p:nvSpPr>
          <p:cNvPr id="58370" name="Rectangle 2"/>
          <p:cNvSpPr>
            <a:spLocks/>
          </p:cNvSpPr>
          <p:nvPr/>
        </p:nvSpPr>
        <p:spPr bwMode="auto">
          <a:xfrm>
            <a:off x="379511" y="1258889"/>
            <a:ext cx="8686800" cy="3970320"/>
          </a:xfrm>
          <a:prstGeom prst="rect">
            <a:avLst/>
          </a:prstGeom>
          <a:noFill/>
          <a:ln w="9525">
            <a:noFill/>
            <a:miter lim="800000"/>
            <a:headEnd/>
            <a:tailEnd/>
          </a:ln>
        </p:spPr>
        <p:txBody>
          <a:bodyPr lIns="0" tIns="0" rIns="0" bIns="0" anchor="ctr"/>
          <a:lstStyle/>
          <a:p>
            <a:pPr algn="ctr">
              <a:spcBef>
                <a:spcPts val="1200"/>
              </a:spcBef>
              <a:spcAft>
                <a:spcPts val="1200"/>
              </a:spcAft>
            </a:pPr>
            <a:endParaRPr lang="en-US" altLang="ja-JP" sz="2400" i="1" dirty="0">
              <a:latin typeface="Calibri" pitchFamily="34" charset="0"/>
              <a:sym typeface="Times New Roman" pitchFamily="18" charset="0"/>
            </a:endParaRPr>
          </a:p>
          <a:p>
            <a:pPr lvl="0" algn="ctr" defTabSz="914400">
              <a:spcBef>
                <a:spcPts val="600"/>
              </a:spcBef>
              <a:spcAft>
                <a:spcPts val="300"/>
              </a:spcAft>
              <a:buClr>
                <a:srgbClr val="0067A0"/>
              </a:buClr>
              <a:buSzPct val="80000"/>
            </a:pPr>
            <a:r>
              <a:rPr lang="en-US" sz="2400" dirty="0" smtClean="0">
                <a:solidFill>
                  <a:srgbClr val="0067A0"/>
                </a:solidFill>
                <a:latin typeface="Arial"/>
              </a:rPr>
              <a:t>“</a:t>
            </a:r>
            <a:r>
              <a:rPr lang="ru-RU" sz="2400" dirty="0" smtClean="0">
                <a:solidFill>
                  <a:srgbClr val="0067A0"/>
                </a:solidFill>
                <a:latin typeface="Arial"/>
              </a:rPr>
              <a:t>Что мы заметили при обзоре всех этих исследований</a:t>
            </a:r>
            <a:r>
              <a:rPr lang="en-US" sz="2400" dirty="0" smtClean="0">
                <a:solidFill>
                  <a:srgbClr val="0067A0"/>
                </a:solidFill>
                <a:latin typeface="Arial"/>
              </a:rPr>
              <a:t>?” </a:t>
            </a:r>
            <a:endParaRPr lang="en-US" sz="24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2400" dirty="0" smtClean="0">
                <a:solidFill>
                  <a:srgbClr val="0067A0"/>
                </a:solidFill>
                <a:latin typeface="Arial"/>
              </a:rPr>
              <a:t>Ни одно из этих исследований не ставило целью «вылечить» аутизм </a:t>
            </a:r>
            <a:r>
              <a:rPr lang="en-US" sz="2400" dirty="0" smtClean="0">
                <a:solidFill>
                  <a:srgbClr val="0067A0"/>
                </a:solidFill>
                <a:latin typeface="Arial"/>
              </a:rPr>
              <a:t> </a:t>
            </a:r>
            <a:endParaRPr lang="en-US" sz="24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2400" dirty="0" smtClean="0">
                <a:solidFill>
                  <a:srgbClr val="0067A0"/>
                </a:solidFill>
                <a:latin typeface="Arial"/>
              </a:rPr>
              <a:t>Большинство исследований направлены на симптомы с определенными «целевыми симптомами»</a:t>
            </a:r>
          </a:p>
          <a:p>
            <a:pPr marL="228600" lvl="0" indent="-228600" defTabSz="914400">
              <a:spcBef>
                <a:spcPts val="600"/>
              </a:spcBef>
              <a:spcAft>
                <a:spcPts val="300"/>
              </a:spcAft>
              <a:buClr>
                <a:srgbClr val="0067A0"/>
              </a:buClr>
              <a:buSzPct val="80000"/>
              <a:buFont typeface="Wingdings" charset="2"/>
              <a:buChar char="u"/>
            </a:pPr>
            <a:r>
              <a:rPr lang="ru-RU" sz="2400" dirty="0" smtClean="0">
                <a:solidFill>
                  <a:srgbClr val="0067A0"/>
                </a:solidFill>
                <a:latin typeface="Arial"/>
              </a:rPr>
              <a:t>В большинстве мало участников </a:t>
            </a:r>
            <a:r>
              <a:rPr lang="en-US" sz="2400" dirty="0" smtClean="0">
                <a:solidFill>
                  <a:srgbClr val="0067A0"/>
                </a:solidFill>
                <a:latin typeface="Arial"/>
              </a:rPr>
              <a:t>(</a:t>
            </a:r>
            <a:r>
              <a:rPr lang="ru-RU" sz="2400" dirty="0" smtClean="0">
                <a:solidFill>
                  <a:srgbClr val="0067A0"/>
                </a:solidFill>
                <a:latin typeface="Arial"/>
              </a:rPr>
              <a:t>улучшения в недавних исследованиях</a:t>
            </a:r>
            <a:r>
              <a:rPr lang="en-US" sz="2400" dirty="0" smtClean="0">
                <a:solidFill>
                  <a:srgbClr val="0067A0"/>
                </a:solidFill>
                <a:latin typeface="Arial"/>
              </a:rPr>
              <a:t>); </a:t>
            </a:r>
            <a:r>
              <a:rPr lang="ru-RU" sz="2400" dirty="0" smtClean="0">
                <a:solidFill>
                  <a:srgbClr val="0067A0"/>
                </a:solidFill>
                <a:latin typeface="Arial"/>
              </a:rPr>
              <a:t>включение разных групп и разные дизайны исследования </a:t>
            </a:r>
          </a:p>
          <a:p>
            <a:pPr marL="228600" lvl="0" indent="-228600" defTabSz="914400">
              <a:spcBef>
                <a:spcPts val="600"/>
              </a:spcBef>
              <a:spcAft>
                <a:spcPts val="300"/>
              </a:spcAft>
              <a:buClr>
                <a:srgbClr val="0067A0"/>
              </a:buClr>
              <a:buSzPct val="80000"/>
              <a:buFont typeface="Wingdings" charset="2"/>
              <a:buChar char="u"/>
            </a:pPr>
            <a:r>
              <a:rPr lang="ru-RU" sz="2400" dirty="0" smtClean="0">
                <a:solidFill>
                  <a:srgbClr val="0067A0"/>
                </a:solidFill>
                <a:latin typeface="Arial"/>
              </a:rPr>
              <a:t>Почти все работает в каком-нибудь исследовании </a:t>
            </a:r>
            <a:endParaRPr lang="en-US" sz="24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2400" dirty="0" smtClean="0">
                <a:solidFill>
                  <a:srgbClr val="0067A0"/>
                </a:solidFill>
                <a:latin typeface="Arial"/>
              </a:rPr>
              <a:t>Улучшения, как правило, скромные </a:t>
            </a:r>
            <a:endParaRPr lang="en-US" sz="2400" dirty="0">
              <a:solidFill>
                <a:srgbClr val="0067A0"/>
              </a:solidFill>
              <a:latin typeface="Arial"/>
            </a:endParaRPr>
          </a:p>
        </p:txBody>
      </p:sp>
    </p:spTree>
    <p:extLst>
      <p:ext uri="{BB962C8B-B14F-4D97-AF65-F5344CB8AC3E}">
        <p14:creationId xmlns:p14="http://schemas.microsoft.com/office/powerpoint/2010/main" val="1924388089"/>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p:cNvSpPr>
          <p:nvPr/>
        </p:nvSpPr>
        <p:spPr bwMode="auto">
          <a:xfrm>
            <a:off x="-64037" y="1336675"/>
            <a:ext cx="9144000" cy="3892550"/>
          </a:xfrm>
          <a:prstGeom prst="rect">
            <a:avLst/>
          </a:prstGeom>
          <a:noFill/>
          <a:ln w="9525">
            <a:noFill/>
            <a:miter lim="800000"/>
            <a:headEnd/>
            <a:tailEnd/>
          </a:ln>
        </p:spPr>
        <p:txBody>
          <a:bodyPr lIns="0" tIns="0" rIns="40777" bIns="0" anchor="ctr"/>
          <a:lstStyle/>
          <a:p>
            <a:pPr marL="496888" lvl="1">
              <a:spcBef>
                <a:spcPts val="1575"/>
              </a:spcBef>
              <a:spcAft>
                <a:spcPts val="1200"/>
              </a:spcAft>
            </a:pPr>
            <a:r>
              <a:rPr lang="en-US" sz="2300" b="1" dirty="0">
                <a:solidFill>
                  <a:srgbClr val="0071B2"/>
                </a:solidFill>
                <a:latin typeface="Arial" panose="020B0604020202020204" pitchFamily="34" charset="0"/>
                <a:cs typeface="Arial" panose="020B0604020202020204" pitchFamily="34" charset="0"/>
                <a:sym typeface="Arial" charset="0"/>
              </a:rPr>
              <a:t>RUPP</a:t>
            </a:r>
            <a:r>
              <a:rPr lang="en-US" sz="2300" dirty="0">
                <a:solidFill>
                  <a:srgbClr val="0071B2"/>
                </a:solidFill>
                <a:latin typeface="Arial" panose="020B0604020202020204" pitchFamily="34" charset="0"/>
                <a:cs typeface="Arial" panose="020B0604020202020204" pitchFamily="34" charset="0"/>
                <a:sym typeface="Arial" charset="0"/>
              </a:rPr>
              <a:t>: </a:t>
            </a:r>
            <a:r>
              <a:rPr lang="ru-RU" sz="2300" dirty="0" smtClean="0">
                <a:solidFill>
                  <a:srgbClr val="0071B2"/>
                </a:solidFill>
                <a:latin typeface="Arial" panose="020B0604020202020204" pitchFamily="34" charset="0"/>
                <a:cs typeface="Arial" panose="020B0604020202020204" pitchFamily="34" charset="0"/>
                <a:sym typeface="Arial" charset="0"/>
              </a:rPr>
              <a:t>аутизм и другие </a:t>
            </a:r>
            <a:r>
              <a:rPr lang="ru-RU" sz="2300" dirty="0" err="1" smtClean="0">
                <a:solidFill>
                  <a:srgbClr val="0071B2"/>
                </a:solidFill>
                <a:latin typeface="Arial" panose="020B0604020202020204" pitchFamily="34" charset="0"/>
                <a:cs typeface="Arial" panose="020B0604020202020204" pitchFamily="34" charset="0"/>
                <a:sym typeface="Arial" charset="0"/>
              </a:rPr>
              <a:t>первазивные</a:t>
            </a:r>
            <a:r>
              <a:rPr lang="ru-RU" sz="2300" dirty="0" smtClean="0">
                <a:solidFill>
                  <a:srgbClr val="0071B2"/>
                </a:solidFill>
                <a:latin typeface="Arial" panose="020B0604020202020204" pitchFamily="34" charset="0"/>
                <a:cs typeface="Arial" panose="020B0604020202020204" pitchFamily="34" charset="0"/>
                <a:sym typeface="Arial" charset="0"/>
              </a:rPr>
              <a:t> нарушения </a:t>
            </a:r>
            <a:r>
              <a:rPr lang="en-US" sz="2300" dirty="0" smtClean="0">
                <a:solidFill>
                  <a:srgbClr val="0071B2"/>
                </a:solidFill>
                <a:latin typeface="Arial" panose="020B0604020202020204" pitchFamily="34" charset="0"/>
                <a:cs typeface="Arial" panose="020B0604020202020204" pitchFamily="34" charset="0"/>
                <a:sym typeface="Arial" charset="0"/>
              </a:rPr>
              <a:t>(Autism Network) </a:t>
            </a:r>
            <a:endParaRPr lang="en-US" sz="2300" dirty="0">
              <a:solidFill>
                <a:srgbClr val="0071B2"/>
              </a:solidFill>
              <a:latin typeface="Arial" panose="020B0604020202020204" pitchFamily="34" charset="0"/>
              <a:cs typeface="Arial" panose="020B0604020202020204" pitchFamily="34" charset="0"/>
              <a:sym typeface="Arial" charset="0"/>
            </a:endParaRPr>
          </a:p>
          <a:p>
            <a:pPr marL="496888" lvl="1">
              <a:spcBef>
                <a:spcPts val="1575"/>
              </a:spcBef>
              <a:spcAft>
                <a:spcPts val="1200"/>
              </a:spcAft>
            </a:pPr>
            <a:r>
              <a:rPr lang="en-US" sz="2300" b="1" dirty="0">
                <a:solidFill>
                  <a:srgbClr val="0071B2"/>
                </a:solidFill>
                <a:latin typeface="Arial" panose="020B0604020202020204" pitchFamily="34" charset="0"/>
                <a:cs typeface="Arial" panose="020B0604020202020204" pitchFamily="34" charset="0"/>
                <a:sym typeface="Courier New Bold" pitchFamily="49" charset="0"/>
              </a:rPr>
              <a:t>ACTN</a:t>
            </a:r>
            <a:r>
              <a:rPr lang="en-US" sz="2300" dirty="0">
                <a:solidFill>
                  <a:srgbClr val="0071B2"/>
                </a:solidFill>
                <a:latin typeface="Arial" panose="020B0604020202020204" pitchFamily="34" charset="0"/>
                <a:cs typeface="Arial" panose="020B0604020202020204" pitchFamily="34" charset="0"/>
                <a:sym typeface="Courier New Bold" pitchFamily="49" charset="0"/>
              </a:rPr>
              <a:t>: </a:t>
            </a:r>
            <a:r>
              <a:rPr lang="ru-RU" sz="2300" dirty="0" smtClean="0">
                <a:solidFill>
                  <a:srgbClr val="0071B2"/>
                </a:solidFill>
                <a:latin typeface="Arial" panose="020B0604020202020204" pitchFamily="34" charset="0"/>
                <a:cs typeface="Arial" panose="020B0604020202020204" pitchFamily="34" charset="0"/>
                <a:sym typeface="Courier New Bold" pitchFamily="49" charset="0"/>
              </a:rPr>
              <a:t>Сеть клинических испытаний в области аутизма </a:t>
            </a:r>
            <a:endParaRPr lang="en-US" sz="2300" dirty="0">
              <a:solidFill>
                <a:srgbClr val="0071B2"/>
              </a:solidFill>
              <a:latin typeface="Arial" panose="020B0604020202020204" pitchFamily="34" charset="0"/>
              <a:cs typeface="Arial" panose="020B0604020202020204" pitchFamily="34" charset="0"/>
              <a:sym typeface="Courier New Bold" pitchFamily="49" charset="0"/>
            </a:endParaRPr>
          </a:p>
          <a:p>
            <a:pPr marL="496888" lvl="1">
              <a:spcBef>
                <a:spcPts val="1575"/>
              </a:spcBef>
              <a:spcAft>
                <a:spcPts val="1200"/>
              </a:spcAft>
            </a:pPr>
            <a:r>
              <a:rPr lang="en-US" sz="2300" b="1" dirty="0">
                <a:solidFill>
                  <a:srgbClr val="0071B2"/>
                </a:solidFill>
                <a:latin typeface="Arial" panose="020B0604020202020204" pitchFamily="34" charset="0"/>
                <a:cs typeface="Arial" panose="020B0604020202020204" pitchFamily="34" charset="0"/>
                <a:sym typeface="Courier New Bold" pitchFamily="49" charset="0"/>
              </a:rPr>
              <a:t>STAART</a:t>
            </a:r>
            <a:r>
              <a:rPr lang="en-US" sz="2300" dirty="0">
                <a:solidFill>
                  <a:srgbClr val="0071B2"/>
                </a:solidFill>
                <a:latin typeface="Arial" panose="020B0604020202020204" pitchFamily="34" charset="0"/>
                <a:cs typeface="Arial" panose="020B0604020202020204" pitchFamily="34" charset="0"/>
                <a:sym typeface="Courier New Bold" pitchFamily="49" charset="0"/>
              </a:rPr>
              <a:t>: </a:t>
            </a:r>
            <a:r>
              <a:rPr lang="ru-RU" sz="2300" dirty="0" smtClean="0">
                <a:solidFill>
                  <a:srgbClr val="0071B2"/>
                </a:solidFill>
                <a:latin typeface="Arial" panose="020B0604020202020204" pitchFamily="34" charset="0"/>
                <a:cs typeface="Arial" panose="020B0604020202020204" pitchFamily="34" charset="0"/>
                <a:sym typeface="Courier New Bold" pitchFamily="49" charset="0"/>
              </a:rPr>
              <a:t>Исследования по продвижению исследований и лечения аутизма </a:t>
            </a:r>
            <a:r>
              <a:rPr lang="en-US" sz="2300" dirty="0" smtClean="0">
                <a:solidFill>
                  <a:srgbClr val="0071B2"/>
                </a:solidFill>
                <a:latin typeface="Arial" panose="020B0604020202020204" pitchFamily="34" charset="0"/>
                <a:cs typeface="Arial" panose="020B0604020202020204" pitchFamily="34" charset="0"/>
                <a:sym typeface="Courier New Bold" pitchFamily="49" charset="0"/>
              </a:rPr>
              <a:t>(</a:t>
            </a:r>
            <a:r>
              <a:rPr lang="ru-RU" sz="2300" dirty="0" smtClean="0">
                <a:solidFill>
                  <a:srgbClr val="0071B2"/>
                </a:solidFill>
                <a:latin typeface="Arial" panose="020B0604020202020204" pitchFamily="34" charset="0"/>
                <a:cs typeface="Arial" panose="020B0604020202020204" pitchFamily="34" charset="0"/>
                <a:sym typeface="Courier New Bold" pitchFamily="49" charset="0"/>
              </a:rPr>
              <a:t>Национальный институт психического здоровья</a:t>
            </a:r>
            <a:r>
              <a:rPr lang="en-US" sz="2300" dirty="0" smtClean="0">
                <a:solidFill>
                  <a:srgbClr val="0071B2"/>
                </a:solidFill>
                <a:latin typeface="Arial" panose="020B0604020202020204" pitchFamily="34" charset="0"/>
                <a:cs typeface="Arial" panose="020B0604020202020204" pitchFamily="34" charset="0"/>
                <a:sym typeface="Courier New Bold" pitchFamily="49" charset="0"/>
              </a:rPr>
              <a:t>)</a:t>
            </a:r>
            <a:endParaRPr lang="en-US" sz="2300" dirty="0">
              <a:solidFill>
                <a:srgbClr val="0071B2"/>
              </a:solidFill>
              <a:latin typeface="Arial" panose="020B0604020202020204" pitchFamily="34" charset="0"/>
              <a:cs typeface="Arial" panose="020B0604020202020204" pitchFamily="34" charset="0"/>
              <a:sym typeface="Courier New Bold" pitchFamily="49" charset="0"/>
            </a:endParaRPr>
          </a:p>
        </p:txBody>
      </p:sp>
      <p:sp>
        <p:nvSpPr>
          <p:cNvPr id="13" name="Rectangle 1"/>
          <p:cNvSpPr>
            <a:spLocks noGrp="1" noChangeArrowheads="1"/>
          </p:cNvSpPr>
          <p:nvPr>
            <p:ph type="title"/>
          </p:nvPr>
        </p:nvSpPr>
        <p:spPr>
          <a:xfrm>
            <a:off x="621763" y="704520"/>
            <a:ext cx="7772400" cy="1033462"/>
          </a:xfrm>
          <a:extLst/>
        </p:spPr>
        <p:txBody>
          <a:bodyPr rIns="39688" rtlCol="0">
            <a:noAutofit/>
          </a:bodyPr>
          <a:lstStyle/>
          <a:p>
            <a:pPr fontAlgn="auto">
              <a:spcAft>
                <a:spcPts val="0"/>
              </a:spcAft>
              <a:defRPr/>
            </a:pPr>
            <a:r>
              <a:rPr lang="ru-RU" sz="3600" dirty="0" smtClean="0">
                <a:solidFill>
                  <a:srgbClr val="0071B2"/>
                </a:solidFill>
                <a:latin typeface="Arial" panose="020B0604020202020204" pitchFamily="34" charset="0"/>
                <a:cs typeface="Arial" panose="020B0604020202020204" pitchFamily="34" charset="0"/>
              </a:rPr>
              <a:t>Фармакотерапия поведения при РАС </a:t>
            </a:r>
            <a:r>
              <a:rPr lang="en-US" sz="3600" dirty="0">
                <a:solidFill>
                  <a:srgbClr val="0071B2"/>
                </a:solidFill>
                <a:latin typeface="Arial" panose="020B0604020202020204" pitchFamily="34" charset="0"/>
                <a:cs typeface="Arial" panose="020B0604020202020204" pitchFamily="34" charset="0"/>
              </a:rPr>
              <a:t/>
            </a:r>
            <a:br>
              <a:rPr lang="en-US" sz="3600" dirty="0">
                <a:solidFill>
                  <a:srgbClr val="0071B2"/>
                </a:solidFill>
                <a:latin typeface="Arial" panose="020B0604020202020204" pitchFamily="34" charset="0"/>
                <a:cs typeface="Arial" panose="020B0604020202020204" pitchFamily="34" charset="0"/>
              </a:rPr>
            </a:br>
            <a:r>
              <a:rPr lang="ru-RU" sz="3600" dirty="0" smtClean="0">
                <a:solidFill>
                  <a:srgbClr val="0071B2"/>
                </a:solidFill>
                <a:latin typeface="Arial" panose="020B0604020202020204" pitchFamily="34" charset="0"/>
                <a:cs typeface="Arial" panose="020B0604020202020204" pitchFamily="34" charset="0"/>
              </a:rPr>
              <a:t>Сети исследования аутизма</a:t>
            </a:r>
            <a:r>
              <a:rPr lang="en-US" sz="3600" dirty="0" smtClean="0">
                <a:solidFill>
                  <a:srgbClr val="0071B2"/>
                </a:solidFill>
                <a:latin typeface="Arial" panose="020B0604020202020204" pitchFamily="34" charset="0"/>
                <a:cs typeface="Arial" panose="020B0604020202020204" pitchFamily="34" charset="0"/>
                <a:sym typeface="Arial" charset="0"/>
              </a:rPr>
              <a:t>:</a:t>
            </a:r>
            <a:r>
              <a:rPr lang="en-US" sz="3600" dirty="0">
                <a:solidFill>
                  <a:srgbClr val="0071B2"/>
                </a:solidFill>
                <a:sym typeface="Arial" charset="0"/>
              </a:rPr>
              <a:t/>
            </a:r>
            <a:br>
              <a:rPr lang="en-US" sz="3600" dirty="0">
                <a:solidFill>
                  <a:srgbClr val="0071B2"/>
                </a:solidFill>
                <a:sym typeface="Arial" charset="0"/>
              </a:rPr>
            </a:br>
            <a:endParaRPr lang="en-US" sz="3600" dirty="0">
              <a:solidFill>
                <a:srgbClr val="0071B2"/>
              </a:solidFill>
            </a:endParaRPr>
          </a:p>
        </p:txBody>
      </p:sp>
    </p:spTree>
    <p:extLst>
      <p:ext uri="{BB962C8B-B14F-4D97-AF65-F5344CB8AC3E}">
        <p14:creationId xmlns:p14="http://schemas.microsoft.com/office/powerpoint/2010/main" val="215298210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89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9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7200" y="123825"/>
            <a:ext cx="8229600" cy="1477963"/>
          </a:xfrm>
        </p:spPr>
        <p:txBody>
          <a:bodyPr rtlCol="0">
            <a:noAutofit/>
          </a:bodyPr>
          <a:lstStyle/>
          <a:p>
            <a:pPr fontAlgn="auto">
              <a:spcAft>
                <a:spcPts val="0"/>
              </a:spcAft>
              <a:defRPr/>
            </a:pPr>
            <a:r>
              <a:rPr lang="ru-RU" sz="3600" dirty="0" smtClean="0">
                <a:solidFill>
                  <a:srgbClr val="0071B2"/>
                </a:solidFill>
                <a:latin typeface="Arial" panose="020B0604020202020204" pitchFamily="34" charset="0"/>
                <a:cs typeface="Arial" panose="020B0604020202020204" pitchFamily="34" charset="0"/>
              </a:rPr>
              <a:t>Фармакотерапия поведения при РАС</a:t>
            </a:r>
            <a:r>
              <a:rPr lang="en-US" sz="3600" dirty="0">
                <a:solidFill>
                  <a:srgbClr val="0071B2"/>
                </a:solidFill>
                <a:latin typeface="Arial" panose="020B0604020202020204" pitchFamily="34" charset="0"/>
                <a:cs typeface="Arial" panose="020B0604020202020204" pitchFamily="34" charset="0"/>
              </a:rPr>
              <a:t/>
            </a:r>
            <a:br>
              <a:rPr lang="en-US" sz="3600" dirty="0">
                <a:solidFill>
                  <a:srgbClr val="0071B2"/>
                </a:solidFill>
                <a:latin typeface="Arial" panose="020B0604020202020204" pitchFamily="34" charset="0"/>
                <a:cs typeface="Arial" panose="020B0604020202020204" pitchFamily="34" charset="0"/>
              </a:rPr>
            </a:br>
            <a:r>
              <a:rPr lang="en-US" sz="3600" dirty="0">
                <a:solidFill>
                  <a:srgbClr val="0071B2"/>
                </a:solidFill>
                <a:latin typeface="Arial" panose="020B0604020202020204" pitchFamily="34" charset="0"/>
                <a:cs typeface="Arial" panose="020B0604020202020204" pitchFamily="34" charset="0"/>
                <a:sym typeface="Arial" charset="0"/>
              </a:rPr>
              <a:t>RUPP: </a:t>
            </a:r>
            <a:r>
              <a:rPr lang="ru-RU" sz="3600" dirty="0" smtClean="0">
                <a:solidFill>
                  <a:srgbClr val="0071B2"/>
                </a:solidFill>
                <a:latin typeface="Arial" panose="020B0604020202020204" pitchFamily="34" charset="0"/>
                <a:cs typeface="Arial" panose="020B0604020202020204" pitchFamily="34" charset="0"/>
                <a:sym typeface="Arial" charset="0"/>
              </a:rPr>
              <a:t>исследования</a:t>
            </a:r>
            <a:r>
              <a:rPr lang="en-US" sz="3600" dirty="0">
                <a:solidFill>
                  <a:srgbClr val="0071B2"/>
                </a:solidFill>
                <a:sym typeface="Arial" charset="0"/>
              </a:rPr>
              <a:t/>
            </a:r>
            <a:br>
              <a:rPr lang="en-US" sz="3600" dirty="0">
                <a:solidFill>
                  <a:srgbClr val="0071B2"/>
                </a:solidFill>
                <a:sym typeface="Arial" charset="0"/>
              </a:rPr>
            </a:br>
            <a:endParaRPr lang="en-US" sz="3600" dirty="0">
              <a:solidFill>
                <a:srgbClr val="0071B2"/>
              </a:solidFill>
            </a:endParaRPr>
          </a:p>
        </p:txBody>
      </p:sp>
      <p:sp>
        <p:nvSpPr>
          <p:cNvPr id="82946" name="Rectangle 2"/>
          <p:cNvSpPr>
            <a:spLocks/>
          </p:cNvSpPr>
          <p:nvPr/>
        </p:nvSpPr>
        <p:spPr bwMode="auto">
          <a:xfrm>
            <a:off x="457200" y="1320628"/>
            <a:ext cx="8910131" cy="4031873"/>
          </a:xfrm>
          <a:prstGeom prst="rect">
            <a:avLst/>
          </a:prstGeom>
          <a:noFill/>
          <a:ln w="9525">
            <a:noFill/>
            <a:miter lim="800000"/>
            <a:headEnd/>
            <a:tailEnd/>
          </a:ln>
        </p:spPr>
        <p:txBody>
          <a:bodyPr wrap="none" lIns="0" tIns="0" rIns="0" bIns="0" anchor="ctr">
            <a:spAutoFit/>
          </a:bodyPr>
          <a:lstStyle/>
          <a:p>
            <a:pPr lvl="0" defTabSz="914400">
              <a:spcBef>
                <a:spcPts val="600"/>
              </a:spcBef>
              <a:spcAft>
                <a:spcPts val="600"/>
              </a:spcAft>
              <a:buClr>
                <a:srgbClr val="0067A0"/>
              </a:buClr>
              <a:buSzPct val="80000"/>
            </a:pPr>
            <a:r>
              <a:rPr lang="en-US" sz="2400" dirty="0">
                <a:solidFill>
                  <a:srgbClr val="0071B2"/>
                </a:solidFill>
                <a:latin typeface="Arial" panose="020B0604020202020204" pitchFamily="34" charset="0"/>
                <a:cs typeface="Arial" panose="020B0604020202020204" pitchFamily="34" charset="0"/>
                <a:sym typeface="Arial" charset="0"/>
              </a:rPr>
              <a:t>MPH </a:t>
            </a:r>
            <a:r>
              <a:rPr lang="ru-RU" sz="2400" dirty="0" smtClean="0">
                <a:solidFill>
                  <a:srgbClr val="0071B2"/>
                </a:solidFill>
                <a:latin typeface="Arial" panose="020B0604020202020204" pitchFamily="34" charset="0"/>
                <a:cs typeface="Arial" panose="020B0604020202020204" pitchFamily="34" charset="0"/>
                <a:sym typeface="Arial" charset="0"/>
              </a:rPr>
              <a:t>при ПНР </a:t>
            </a:r>
            <a:r>
              <a:rPr lang="en-US" sz="2400" dirty="0" smtClean="0">
                <a:solidFill>
                  <a:srgbClr val="0071B2"/>
                </a:solidFill>
                <a:latin typeface="Arial" panose="020B0604020202020204" pitchFamily="34" charset="0"/>
                <a:cs typeface="Arial" panose="020B0604020202020204" pitchFamily="34" charset="0"/>
                <a:sym typeface="Arial" charset="0"/>
              </a:rPr>
              <a:t>+ </a:t>
            </a:r>
            <a:r>
              <a:rPr lang="ru-RU" sz="2400" dirty="0" err="1" smtClean="0">
                <a:solidFill>
                  <a:srgbClr val="0071B2"/>
                </a:solidFill>
                <a:latin typeface="Arial" panose="020B0604020202020204" pitchFamily="34" charset="0"/>
                <a:cs typeface="Arial" panose="020B0604020202020204" pitchFamily="34" charset="0"/>
                <a:sym typeface="Arial" charset="0"/>
              </a:rPr>
              <a:t>гиперактивность</a:t>
            </a:r>
            <a:endParaRPr lang="en-US" sz="2400" dirty="0">
              <a:solidFill>
                <a:srgbClr val="0071B2"/>
              </a:solidFill>
              <a:latin typeface="Arial" panose="020B0604020202020204" pitchFamily="34" charset="0"/>
              <a:cs typeface="Arial" panose="020B0604020202020204" pitchFamily="34" charset="0"/>
              <a:sym typeface="Arial" charset="0"/>
            </a:endParaRPr>
          </a:p>
          <a:p>
            <a:pPr marL="685800" lvl="1" indent="-228600" defTabSz="914400">
              <a:spcBef>
                <a:spcPts val="600"/>
              </a:spcBef>
              <a:spcAft>
                <a:spcPts val="600"/>
              </a:spcAft>
              <a:buClr>
                <a:srgbClr val="0067A0"/>
              </a:buClr>
              <a:buSzPct val="80000"/>
              <a:buFont typeface="Arial" panose="020B0604020202020204" pitchFamily="34" charset="0"/>
              <a:buChar char="►"/>
            </a:pPr>
            <a:r>
              <a:rPr lang="en-US" sz="2400" dirty="0">
                <a:solidFill>
                  <a:srgbClr val="929D9E"/>
                </a:solidFill>
                <a:latin typeface="Arial" panose="020B0604020202020204" pitchFamily="34" charset="0"/>
                <a:cs typeface="Arial" panose="020B0604020202020204" pitchFamily="34" charset="0"/>
                <a:sym typeface="Arial" charset="0"/>
              </a:rPr>
              <a:t>N=72; 4 </a:t>
            </a:r>
            <a:r>
              <a:rPr lang="ru-RU" sz="2400" dirty="0" smtClean="0">
                <a:solidFill>
                  <a:srgbClr val="929D9E"/>
                </a:solidFill>
                <a:latin typeface="Arial" panose="020B0604020202020204" pitchFamily="34" charset="0"/>
                <a:cs typeface="Arial" panose="020B0604020202020204" pitchFamily="34" charset="0"/>
                <a:sym typeface="Arial" charset="0"/>
              </a:rPr>
              <a:t>недель испытания</a:t>
            </a:r>
            <a:r>
              <a:rPr lang="en-US" sz="2400" dirty="0" smtClean="0">
                <a:solidFill>
                  <a:srgbClr val="929D9E"/>
                </a:solidFill>
                <a:latin typeface="Arial" panose="020B0604020202020204" pitchFamily="34" charset="0"/>
                <a:cs typeface="Arial" panose="020B0604020202020204" pitchFamily="34" charset="0"/>
                <a:sym typeface="Arial" charset="0"/>
              </a:rPr>
              <a:t> DBPC; 3 </a:t>
            </a:r>
            <a:r>
              <a:rPr lang="ru-RU" sz="2400" dirty="0" smtClean="0">
                <a:solidFill>
                  <a:srgbClr val="929D9E"/>
                </a:solidFill>
                <a:latin typeface="Arial" panose="020B0604020202020204" pitchFamily="34" charset="0"/>
                <a:cs typeface="Arial" panose="020B0604020202020204" pitchFamily="34" charset="0"/>
                <a:sym typeface="Arial" charset="0"/>
              </a:rPr>
              <a:t>уровня дозы</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en-US" sz="2400" dirty="0">
                <a:solidFill>
                  <a:srgbClr val="929D9E"/>
                </a:solidFill>
                <a:latin typeface="Arial" panose="020B0604020202020204" pitchFamily="34" charset="0"/>
                <a:cs typeface="Arial" panose="020B0604020202020204" pitchFamily="34" charset="0"/>
                <a:sym typeface="Arial" charset="0"/>
              </a:rPr>
              <a:t>TID</a:t>
            </a:r>
          </a:p>
          <a:p>
            <a:pPr marL="685800" lvl="1" indent="-228600" defTabSz="914400">
              <a:spcBef>
                <a:spcPts val="600"/>
              </a:spcBef>
              <a:spcAft>
                <a:spcPts val="600"/>
              </a:spcAft>
              <a:buClr>
                <a:srgbClr val="0067A0"/>
              </a:buClr>
              <a:buSzPct val="80000"/>
              <a:buFont typeface="Arial" panose="020B0604020202020204" pitchFamily="34" charset="0"/>
              <a:buChar char="►"/>
            </a:pPr>
            <a:r>
              <a:rPr lang="en-US" sz="2400" dirty="0">
                <a:solidFill>
                  <a:srgbClr val="929D9E"/>
                </a:solidFill>
                <a:latin typeface="Arial" panose="020B0604020202020204" pitchFamily="34" charset="0"/>
                <a:cs typeface="Arial" panose="020B0604020202020204" pitchFamily="34" charset="0"/>
                <a:sym typeface="Arial" charset="0"/>
              </a:rPr>
              <a:t>35/72 </a:t>
            </a:r>
            <a:r>
              <a:rPr lang="ru-RU" sz="2400" dirty="0" smtClean="0">
                <a:solidFill>
                  <a:srgbClr val="929D9E"/>
                </a:solidFill>
                <a:latin typeface="Arial" panose="020B0604020202020204" pitchFamily="34" charset="0"/>
                <a:cs typeface="Arial" panose="020B0604020202020204" pitchFamily="34" charset="0"/>
                <a:sym typeface="Arial" charset="0"/>
              </a:rPr>
              <a:t>реакция на </a:t>
            </a:r>
            <a:r>
              <a:rPr lang="en-US" sz="2400" dirty="0" smtClean="0">
                <a:solidFill>
                  <a:srgbClr val="929D9E"/>
                </a:solidFill>
                <a:latin typeface="Arial" panose="020B0604020202020204" pitchFamily="34" charset="0"/>
                <a:cs typeface="Arial" panose="020B0604020202020204" pitchFamily="34" charset="0"/>
                <a:sym typeface="Arial" charset="0"/>
              </a:rPr>
              <a:t>MPH</a:t>
            </a:r>
            <a:endParaRPr lang="en-US" sz="2400" dirty="0">
              <a:solidFill>
                <a:srgbClr val="929D9E"/>
              </a:solidFill>
              <a:latin typeface="Arial" panose="020B0604020202020204" pitchFamily="34" charset="0"/>
              <a:cs typeface="Arial" panose="020B0604020202020204" pitchFamily="34" charset="0"/>
              <a:sym typeface="Arial" charset="0"/>
            </a:endParaRPr>
          </a:p>
          <a:p>
            <a:pPr marL="685800" lvl="1" indent="-228600" defTabSz="914400">
              <a:spcBef>
                <a:spcPts val="600"/>
              </a:spcBef>
              <a:spcAft>
                <a:spcPts val="600"/>
              </a:spcAft>
              <a:buClr>
                <a:srgbClr val="0067A0"/>
              </a:buClr>
              <a:buSzPct val="80000"/>
              <a:buFont typeface="Arial" panose="020B0604020202020204" pitchFamily="34" charset="0"/>
              <a:buChar char="►"/>
            </a:pPr>
            <a:r>
              <a:rPr lang="en-US" sz="2400" dirty="0">
                <a:solidFill>
                  <a:srgbClr val="929D9E"/>
                </a:solidFill>
                <a:latin typeface="Arial" panose="020B0604020202020204" pitchFamily="34" charset="0"/>
                <a:cs typeface="Arial" panose="020B0604020202020204" pitchFamily="34" charset="0"/>
                <a:sym typeface="Arial" charset="0"/>
              </a:rPr>
              <a:t>18% </a:t>
            </a:r>
            <a:r>
              <a:rPr lang="ru-RU" sz="2400" dirty="0" smtClean="0">
                <a:solidFill>
                  <a:srgbClr val="929D9E"/>
                </a:solidFill>
                <a:latin typeface="Arial" panose="020B0604020202020204" pitchFamily="34" charset="0"/>
                <a:cs typeface="Arial" panose="020B0604020202020204" pitchFamily="34" charset="0"/>
                <a:sym typeface="Arial" charset="0"/>
              </a:rPr>
              <a:t>вышли из исследования </a:t>
            </a:r>
            <a:endParaRPr lang="en-US" sz="2400" dirty="0">
              <a:solidFill>
                <a:srgbClr val="929D9E"/>
              </a:solidFill>
              <a:latin typeface="Arial" panose="020B0604020202020204" pitchFamily="34" charset="0"/>
              <a:cs typeface="Arial" panose="020B0604020202020204" pitchFamily="34" charset="0"/>
              <a:sym typeface="Arial" charset="0"/>
            </a:endParaRPr>
          </a:p>
          <a:p>
            <a:pPr lvl="0" defTabSz="914400">
              <a:spcBef>
                <a:spcPts val="600"/>
              </a:spcBef>
              <a:spcAft>
                <a:spcPts val="600"/>
              </a:spcAft>
              <a:buClr>
                <a:srgbClr val="0067A0"/>
              </a:buClr>
              <a:buSzPct val="80000"/>
            </a:pPr>
            <a:r>
              <a:rPr lang="ru-RU" sz="2400" dirty="0" err="1" smtClean="0">
                <a:solidFill>
                  <a:srgbClr val="0071B2"/>
                </a:solidFill>
                <a:latin typeface="Arial" panose="020B0604020202020204" pitchFamily="34" charset="0"/>
                <a:cs typeface="Arial" panose="020B0604020202020204" pitchFamily="34" charset="0"/>
                <a:sym typeface="Arial" charset="0"/>
              </a:rPr>
              <a:t>Рисперидон</a:t>
            </a:r>
            <a:r>
              <a:rPr lang="ru-RU" sz="2400" dirty="0" smtClean="0">
                <a:solidFill>
                  <a:srgbClr val="0071B2"/>
                </a:solidFill>
                <a:latin typeface="Arial" panose="020B0604020202020204" pitchFamily="34" charset="0"/>
                <a:cs typeface="Arial" panose="020B0604020202020204" pitchFamily="34" charset="0"/>
                <a:sym typeface="Arial" charset="0"/>
              </a:rPr>
              <a:t> при РАС и «значительная раздражительность»</a:t>
            </a:r>
            <a:endParaRPr lang="en-US" sz="2400" dirty="0">
              <a:solidFill>
                <a:srgbClr val="0071B2"/>
              </a:solidFill>
              <a:latin typeface="Arial" panose="020B0604020202020204" pitchFamily="34" charset="0"/>
              <a:cs typeface="Arial" panose="020B0604020202020204" pitchFamily="34" charset="0"/>
              <a:sym typeface="Arial" charset="0"/>
            </a:endParaRPr>
          </a:p>
          <a:p>
            <a:pPr marL="685800" lvl="1" indent="-228600" defTabSz="914400">
              <a:spcBef>
                <a:spcPts val="600"/>
              </a:spcBef>
              <a:spcAft>
                <a:spcPts val="600"/>
              </a:spcAft>
              <a:buClr>
                <a:srgbClr val="0067A0"/>
              </a:buClr>
              <a:buSzPct val="80000"/>
              <a:buFont typeface="Arial" panose="020B0604020202020204" pitchFamily="34" charset="0"/>
              <a:buChar char="►"/>
            </a:pPr>
            <a:r>
              <a:rPr lang="en-US" sz="2400" dirty="0">
                <a:solidFill>
                  <a:srgbClr val="929D9E"/>
                </a:solidFill>
                <a:latin typeface="Arial" panose="020B0604020202020204" pitchFamily="34" charset="0"/>
                <a:cs typeface="Arial" panose="020B0604020202020204" pitchFamily="34" charset="0"/>
                <a:sym typeface="Arial" charset="0"/>
              </a:rPr>
              <a:t>N=101; </a:t>
            </a:r>
            <a:r>
              <a:rPr lang="ru-RU" sz="2400" dirty="0" smtClean="0">
                <a:solidFill>
                  <a:srgbClr val="929D9E"/>
                </a:solidFill>
                <a:latin typeface="Arial" panose="020B0604020202020204" pitchFamily="34" charset="0"/>
                <a:cs typeface="Arial" panose="020B0604020202020204" pitchFamily="34" charset="0"/>
                <a:sym typeface="Arial" charset="0"/>
              </a:rPr>
              <a:t>аутичные</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en-US" sz="2400" dirty="0">
                <a:solidFill>
                  <a:srgbClr val="929D9E"/>
                </a:solidFill>
                <a:latin typeface="Arial" panose="020B0604020202020204" pitchFamily="34" charset="0"/>
                <a:cs typeface="Arial" panose="020B0604020202020204" pitchFamily="34" charset="0"/>
                <a:sym typeface="Arial" charset="0"/>
              </a:rPr>
              <a:t>8 </a:t>
            </a:r>
            <a:r>
              <a:rPr lang="ru-RU" sz="2400" dirty="0" smtClean="0">
                <a:solidFill>
                  <a:srgbClr val="929D9E"/>
                </a:solidFill>
                <a:latin typeface="Arial" panose="020B0604020202020204" pitchFamily="34" charset="0"/>
                <a:cs typeface="Arial" panose="020B0604020202020204" pitchFamily="34" charset="0"/>
                <a:sym typeface="Arial" charset="0"/>
              </a:rPr>
              <a:t>недель</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en-US" sz="2400" dirty="0">
                <a:solidFill>
                  <a:srgbClr val="929D9E"/>
                </a:solidFill>
                <a:latin typeface="Arial" panose="020B0604020202020204" pitchFamily="34" charset="0"/>
                <a:cs typeface="Arial" panose="020B0604020202020204" pitchFamily="34" charset="0"/>
                <a:sym typeface="Arial" charset="0"/>
              </a:rPr>
              <a:t>DBPC; </a:t>
            </a:r>
            <a:r>
              <a:rPr lang="ru-RU" sz="2400" dirty="0" smtClean="0">
                <a:solidFill>
                  <a:srgbClr val="929D9E"/>
                </a:solidFill>
                <a:latin typeface="Arial" panose="020B0604020202020204" pitchFamily="34" charset="0"/>
                <a:cs typeface="Arial" panose="020B0604020202020204" pitchFamily="34" charset="0"/>
                <a:sym typeface="Arial" charset="0"/>
              </a:rPr>
              <a:t>средний возраст </a:t>
            </a:r>
            <a:r>
              <a:rPr lang="en-US" sz="2400" dirty="0" smtClean="0">
                <a:solidFill>
                  <a:srgbClr val="929D9E"/>
                </a:solidFill>
                <a:latin typeface="Arial" panose="020B0604020202020204" pitchFamily="34" charset="0"/>
                <a:cs typeface="Arial" panose="020B0604020202020204" pitchFamily="34" charset="0"/>
                <a:sym typeface="Arial" charset="0"/>
              </a:rPr>
              <a:t>8.8</a:t>
            </a:r>
            <a:endParaRPr lang="en-US" sz="2400" dirty="0">
              <a:solidFill>
                <a:srgbClr val="929D9E"/>
              </a:solidFill>
              <a:latin typeface="Arial" panose="020B0604020202020204" pitchFamily="34" charset="0"/>
              <a:cs typeface="Arial" panose="020B0604020202020204" pitchFamily="34" charset="0"/>
              <a:sym typeface="Arial" charset="0"/>
            </a:endParaRPr>
          </a:p>
          <a:p>
            <a:pPr marL="685800" lvl="1" indent="-228600" defTabSz="914400">
              <a:spcBef>
                <a:spcPts val="600"/>
              </a:spcBef>
              <a:spcAft>
                <a:spcPts val="600"/>
              </a:spcAft>
              <a:buClr>
                <a:srgbClr val="0067A0"/>
              </a:buClr>
              <a:buSzPct val="80000"/>
              <a:buFont typeface="Arial" panose="020B0604020202020204" pitchFamily="34" charset="0"/>
              <a:buChar char="►"/>
            </a:pPr>
            <a:r>
              <a:rPr lang="en-US" sz="2400" dirty="0">
                <a:solidFill>
                  <a:srgbClr val="929D9E"/>
                </a:solidFill>
                <a:latin typeface="Arial" panose="020B0604020202020204" pitchFamily="34" charset="0"/>
                <a:cs typeface="Arial" panose="020B0604020202020204" pitchFamily="34" charset="0"/>
                <a:sym typeface="Arial" charset="0"/>
              </a:rPr>
              <a:t>69% ≥25% </a:t>
            </a:r>
            <a:r>
              <a:rPr lang="ru-RU" sz="2400" dirty="0" smtClean="0">
                <a:solidFill>
                  <a:srgbClr val="929D9E"/>
                </a:solidFill>
                <a:latin typeface="Arial" panose="020B0604020202020204" pitchFamily="34" charset="0"/>
                <a:cs typeface="Arial" panose="020B0604020202020204" pitchFamily="34" charset="0"/>
                <a:sym typeface="Arial" charset="0"/>
              </a:rPr>
              <a:t>улучшения </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en-US" sz="2400" dirty="0">
                <a:solidFill>
                  <a:srgbClr val="929D9E"/>
                </a:solidFill>
                <a:latin typeface="Arial" panose="020B0604020202020204" pitchFamily="34" charset="0"/>
                <a:cs typeface="Arial" panose="020B0604020202020204" pitchFamily="34" charset="0"/>
                <a:sym typeface="Arial" charset="0"/>
              </a:rPr>
              <a:t>CGI ≥ </a:t>
            </a:r>
            <a:r>
              <a:rPr lang="ru-RU" sz="2400" dirty="0" smtClean="0">
                <a:solidFill>
                  <a:srgbClr val="929D9E"/>
                </a:solidFill>
                <a:latin typeface="Arial" panose="020B0604020202020204" pitchFamily="34" charset="0"/>
                <a:cs typeface="Arial" panose="020B0604020202020204" pitchFamily="34" charset="0"/>
                <a:sym typeface="Arial" charset="0"/>
              </a:rPr>
              <a:t>значительные улучшения</a:t>
            </a:r>
            <a:endParaRPr lang="en-US" sz="2400" dirty="0">
              <a:solidFill>
                <a:srgbClr val="929D9E"/>
              </a:solidFill>
              <a:latin typeface="Arial" panose="020B0604020202020204" pitchFamily="34" charset="0"/>
              <a:cs typeface="Arial" panose="020B0604020202020204" pitchFamily="34" charset="0"/>
              <a:sym typeface="Arial" charset="0"/>
            </a:endParaRPr>
          </a:p>
          <a:p>
            <a:pPr marL="685800" lvl="1" indent="-228600" defTabSz="914400">
              <a:spcBef>
                <a:spcPts val="600"/>
              </a:spcBef>
              <a:spcAft>
                <a:spcPts val="600"/>
              </a:spcAft>
              <a:buClr>
                <a:srgbClr val="0067A0"/>
              </a:buClr>
              <a:buSzPct val="80000"/>
              <a:buFont typeface="Arial" panose="020B0604020202020204" pitchFamily="34" charset="0"/>
              <a:buChar char="►"/>
            </a:pPr>
            <a:r>
              <a:rPr lang="ru-RU" sz="2400" dirty="0" smtClean="0">
                <a:solidFill>
                  <a:srgbClr val="929D9E"/>
                </a:solidFill>
                <a:latin typeface="Arial" panose="020B0604020202020204" pitchFamily="34" charset="0"/>
                <a:cs typeface="Arial" panose="020B0604020202020204" pitchFamily="34" charset="0"/>
                <a:sym typeface="Arial" charset="0"/>
              </a:rPr>
              <a:t>Значительное увеличение веса </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ru-RU" sz="2400" dirty="0" smtClean="0">
                <a:solidFill>
                  <a:srgbClr val="929D9E"/>
                </a:solidFill>
                <a:latin typeface="Arial" panose="020B0604020202020204" pitchFamily="34" charset="0"/>
                <a:cs typeface="Arial" panose="020B0604020202020204" pitchFamily="34" charset="0"/>
                <a:sym typeface="Arial" charset="0"/>
              </a:rPr>
              <a:t>2,3 кг</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ru-RU" sz="2400" dirty="0" smtClean="0">
                <a:solidFill>
                  <a:srgbClr val="929D9E"/>
                </a:solidFill>
                <a:latin typeface="Arial" panose="020B0604020202020204" pitchFamily="34" charset="0"/>
                <a:cs typeface="Arial" panose="020B0604020202020204" pitchFamily="34" charset="0"/>
                <a:sym typeface="Arial" charset="0"/>
              </a:rPr>
              <a:t>против</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ru-RU" sz="2400" dirty="0" smtClean="0">
                <a:solidFill>
                  <a:srgbClr val="929D9E"/>
                </a:solidFill>
                <a:latin typeface="Arial" panose="020B0604020202020204" pitchFamily="34" charset="0"/>
                <a:cs typeface="Arial" panose="020B0604020202020204" pitchFamily="34" charset="0"/>
                <a:sym typeface="Arial" charset="0"/>
              </a:rPr>
              <a:t>0,5 кг</a:t>
            </a:r>
            <a:r>
              <a:rPr lang="en-US" sz="2400" dirty="0" smtClean="0">
                <a:solidFill>
                  <a:srgbClr val="929D9E"/>
                </a:solidFill>
                <a:latin typeface="Arial" panose="020B0604020202020204" pitchFamily="34" charset="0"/>
                <a:cs typeface="Arial" panose="020B0604020202020204" pitchFamily="34" charset="0"/>
                <a:sym typeface="Arial" charset="0"/>
              </a:rPr>
              <a:t>) </a:t>
            </a:r>
            <a:endParaRPr lang="en-US" sz="2400" dirty="0">
              <a:solidFill>
                <a:srgbClr val="929D9E"/>
              </a:solidFill>
              <a:latin typeface="Arial" panose="020B0604020202020204" pitchFamily="34" charset="0"/>
              <a:cs typeface="Arial" panose="020B0604020202020204" pitchFamily="34" charset="0"/>
              <a:sym typeface="Arial" charset="0"/>
            </a:endParaRPr>
          </a:p>
        </p:txBody>
      </p:sp>
    </p:spTree>
    <p:extLst>
      <p:ext uri="{BB962C8B-B14F-4D97-AF65-F5344CB8AC3E}">
        <p14:creationId xmlns:p14="http://schemas.microsoft.com/office/powerpoint/2010/main" val="2077389908"/>
      </p:ext>
    </p:extLst>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123825"/>
            <a:ext cx="8229600" cy="1025859"/>
          </a:xfrm>
        </p:spPr>
        <p:txBody>
          <a:bodyPr rtlCol="0">
            <a:noAutofit/>
          </a:bodyPr>
          <a:lstStyle/>
          <a:p>
            <a:pPr fontAlgn="auto">
              <a:spcAft>
                <a:spcPts val="0"/>
              </a:spcAft>
              <a:defRPr/>
            </a:pPr>
            <a:r>
              <a:rPr lang="ru-RU" sz="3600" dirty="0" smtClean="0">
                <a:solidFill>
                  <a:srgbClr val="0071B2"/>
                </a:solidFill>
                <a:latin typeface="Arial" panose="020B0604020202020204" pitchFamily="34" charset="0"/>
                <a:cs typeface="Arial" panose="020B0604020202020204" pitchFamily="34" charset="0"/>
              </a:rPr>
              <a:t>Фармакотерапия при РАС </a:t>
            </a:r>
            <a:r>
              <a:rPr lang="en-US" sz="3600" dirty="0">
                <a:solidFill>
                  <a:srgbClr val="0071B2"/>
                </a:solidFill>
                <a:latin typeface="Arial" panose="020B0604020202020204" pitchFamily="34" charset="0"/>
                <a:cs typeface="Arial" panose="020B0604020202020204" pitchFamily="34" charset="0"/>
              </a:rPr>
              <a:t/>
            </a:r>
            <a:br>
              <a:rPr lang="en-US" sz="3600" dirty="0">
                <a:solidFill>
                  <a:srgbClr val="0071B2"/>
                </a:solidFill>
                <a:latin typeface="Arial" panose="020B0604020202020204" pitchFamily="34" charset="0"/>
                <a:cs typeface="Arial" panose="020B0604020202020204" pitchFamily="34" charset="0"/>
              </a:rPr>
            </a:br>
            <a:r>
              <a:rPr lang="en-US" sz="3600" dirty="0">
                <a:solidFill>
                  <a:srgbClr val="0071B2"/>
                </a:solidFill>
                <a:latin typeface="Arial" panose="020B0604020202020204" pitchFamily="34" charset="0"/>
                <a:cs typeface="Arial" panose="020B0604020202020204" pitchFamily="34" charset="0"/>
                <a:sym typeface="Arial" charset="0"/>
              </a:rPr>
              <a:t>ACTN</a:t>
            </a:r>
            <a:endParaRPr lang="en-US" sz="3600" dirty="0">
              <a:solidFill>
                <a:srgbClr val="0071B2"/>
              </a:solidFill>
              <a:latin typeface="Arial" panose="020B0604020202020204" pitchFamily="34" charset="0"/>
              <a:cs typeface="Arial" panose="020B0604020202020204" pitchFamily="34" charset="0"/>
            </a:endParaRPr>
          </a:p>
        </p:txBody>
      </p:sp>
      <p:sp>
        <p:nvSpPr>
          <p:cNvPr id="83970" name="Rectangle 2"/>
          <p:cNvSpPr>
            <a:spLocks/>
          </p:cNvSpPr>
          <p:nvPr/>
        </p:nvSpPr>
        <p:spPr bwMode="auto">
          <a:xfrm>
            <a:off x="754063" y="1825436"/>
            <a:ext cx="7932737" cy="3354765"/>
          </a:xfrm>
          <a:prstGeom prst="rect">
            <a:avLst/>
          </a:prstGeom>
          <a:noFill/>
          <a:ln w="9525">
            <a:noFill/>
            <a:miter lim="800000"/>
            <a:headEnd/>
            <a:tailEnd/>
          </a:ln>
        </p:spPr>
        <p:txBody>
          <a:bodyPr lIns="0" tIns="0" rIns="0" bIns="0" anchor="ctr">
            <a:spAutoFit/>
          </a:bodyPr>
          <a:lstStyle/>
          <a:p>
            <a:pPr lvl="0" defTabSz="914400">
              <a:spcBef>
                <a:spcPts val="600"/>
              </a:spcBef>
              <a:spcAft>
                <a:spcPts val="600"/>
              </a:spcAft>
              <a:buClr>
                <a:srgbClr val="0067A0"/>
              </a:buClr>
              <a:buSzPct val="80000"/>
            </a:pPr>
            <a:r>
              <a:rPr lang="ru-RU" sz="2400" dirty="0" smtClean="0">
                <a:solidFill>
                  <a:srgbClr val="0071B2"/>
                </a:solidFill>
                <a:latin typeface="Arial" panose="020B0604020202020204" pitchFamily="34" charset="0"/>
                <a:cs typeface="Arial" panose="020B0604020202020204" pitchFamily="34" charset="0"/>
                <a:sym typeface="Arial" charset="0"/>
              </a:rPr>
              <a:t>Исследование </a:t>
            </a:r>
            <a:r>
              <a:rPr lang="ru-RU" sz="2400" dirty="0" err="1" smtClean="0">
                <a:solidFill>
                  <a:srgbClr val="0071B2"/>
                </a:solidFill>
                <a:latin typeface="Arial" panose="020B0604020202020204" pitchFamily="34" charset="0"/>
                <a:cs typeface="Arial" panose="020B0604020202020204" pitchFamily="34" charset="0"/>
                <a:sym typeface="Arial" charset="0"/>
              </a:rPr>
              <a:t>флуоксетина</a:t>
            </a:r>
            <a:r>
              <a:rPr lang="ru-RU" sz="2400" dirty="0" smtClean="0">
                <a:solidFill>
                  <a:srgbClr val="0071B2"/>
                </a:solidFill>
                <a:latin typeface="Arial" panose="020B0604020202020204" pitchFamily="34" charset="0"/>
                <a:cs typeface="Arial" panose="020B0604020202020204" pitchFamily="34" charset="0"/>
                <a:sym typeface="Arial" charset="0"/>
              </a:rPr>
              <a:t> при аутизме </a:t>
            </a:r>
            <a:r>
              <a:rPr lang="en-US" sz="2400" dirty="0" smtClean="0">
                <a:solidFill>
                  <a:srgbClr val="0071B2"/>
                </a:solidFill>
                <a:latin typeface="Arial" panose="020B0604020202020204" pitchFamily="34" charset="0"/>
                <a:cs typeface="Arial" panose="020B0604020202020204" pitchFamily="34" charset="0"/>
                <a:sym typeface="Arial" charset="0"/>
              </a:rPr>
              <a:t>(</a:t>
            </a:r>
            <a:r>
              <a:rPr lang="en-US" sz="2400" dirty="0">
                <a:solidFill>
                  <a:srgbClr val="0071B2"/>
                </a:solidFill>
                <a:latin typeface="Arial" panose="020B0604020202020204" pitchFamily="34" charset="0"/>
                <a:cs typeface="Arial" panose="020B0604020202020204" pitchFamily="34" charset="0"/>
                <a:sym typeface="Arial" charset="0"/>
              </a:rPr>
              <a:t>SOFIA)</a:t>
            </a:r>
          </a:p>
          <a:p>
            <a:pPr marL="685800" lvl="1" indent="-228600" defTabSz="914400">
              <a:spcBef>
                <a:spcPts val="600"/>
              </a:spcBef>
              <a:spcAft>
                <a:spcPts val="600"/>
              </a:spcAft>
              <a:buClr>
                <a:srgbClr val="0067A0"/>
              </a:buClr>
              <a:buSzPct val="80000"/>
              <a:buFont typeface="Arial" panose="020B0604020202020204" pitchFamily="34" charset="0"/>
              <a:buChar char="►"/>
            </a:pPr>
            <a:r>
              <a:rPr lang="en-US" sz="2400" dirty="0">
                <a:solidFill>
                  <a:srgbClr val="929D9E"/>
                </a:solidFill>
                <a:latin typeface="Arial" panose="020B0604020202020204" pitchFamily="34" charset="0"/>
                <a:cs typeface="Arial" panose="020B0604020202020204" pitchFamily="34" charset="0"/>
                <a:sym typeface="Arial" charset="0"/>
              </a:rPr>
              <a:t>N=158; </a:t>
            </a:r>
            <a:r>
              <a:rPr lang="ru-RU" sz="2400" dirty="0" smtClean="0">
                <a:solidFill>
                  <a:srgbClr val="929D9E"/>
                </a:solidFill>
                <a:latin typeface="Arial" panose="020B0604020202020204" pitchFamily="34" charset="0"/>
                <a:cs typeface="Arial" panose="020B0604020202020204" pitchFamily="34" charset="0"/>
                <a:sym typeface="Arial" charset="0"/>
              </a:rPr>
              <a:t>возраст</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en-US" sz="2400" dirty="0">
                <a:solidFill>
                  <a:srgbClr val="929D9E"/>
                </a:solidFill>
                <a:latin typeface="Arial" panose="020B0604020202020204" pitchFamily="34" charset="0"/>
                <a:cs typeface="Arial" panose="020B0604020202020204" pitchFamily="34" charset="0"/>
                <a:sym typeface="Arial" charset="0"/>
              </a:rPr>
              <a:t>5-17; 14 </a:t>
            </a:r>
            <a:r>
              <a:rPr lang="ru-RU" sz="2400" dirty="0" smtClean="0">
                <a:solidFill>
                  <a:srgbClr val="929D9E"/>
                </a:solidFill>
                <a:latin typeface="Arial" panose="020B0604020202020204" pitchFamily="34" charset="0"/>
                <a:cs typeface="Arial" panose="020B0604020202020204" pitchFamily="34" charset="0"/>
                <a:sym typeface="Arial" charset="0"/>
              </a:rPr>
              <a:t>недель</a:t>
            </a:r>
            <a:r>
              <a:rPr lang="en-US" sz="2400" dirty="0" smtClean="0">
                <a:solidFill>
                  <a:srgbClr val="929D9E"/>
                </a:solidFill>
                <a:latin typeface="Arial" panose="020B0604020202020204" pitchFamily="34" charset="0"/>
                <a:cs typeface="Arial" panose="020B0604020202020204" pitchFamily="34" charset="0"/>
                <a:sym typeface="Arial" charset="0"/>
              </a:rPr>
              <a:t> </a:t>
            </a:r>
            <a:r>
              <a:rPr lang="en-US" sz="2400" dirty="0">
                <a:solidFill>
                  <a:srgbClr val="929D9E"/>
                </a:solidFill>
                <a:latin typeface="Arial" panose="020B0604020202020204" pitchFamily="34" charset="0"/>
                <a:cs typeface="Arial" panose="020B0604020202020204" pitchFamily="34" charset="0"/>
                <a:sym typeface="Arial" charset="0"/>
              </a:rPr>
              <a:t>DBPC; </a:t>
            </a:r>
            <a:r>
              <a:rPr lang="ru-RU" sz="2400" dirty="0" smtClean="0">
                <a:solidFill>
                  <a:srgbClr val="929D9E"/>
                </a:solidFill>
                <a:latin typeface="Arial" panose="020B0604020202020204" pitchFamily="34" charset="0"/>
                <a:cs typeface="Arial" panose="020B0604020202020204" pitchFamily="34" charset="0"/>
                <a:sym typeface="Arial" charset="0"/>
              </a:rPr>
              <a:t>цель – повторяющееся поведение </a:t>
            </a:r>
            <a:endParaRPr lang="en-US" sz="2400" dirty="0">
              <a:solidFill>
                <a:srgbClr val="929D9E"/>
              </a:solidFill>
              <a:latin typeface="Arial" panose="020B0604020202020204" pitchFamily="34" charset="0"/>
              <a:cs typeface="Arial" panose="020B0604020202020204" pitchFamily="34" charset="0"/>
              <a:sym typeface="Arial" charset="0"/>
            </a:endParaRPr>
          </a:p>
          <a:p>
            <a:pPr marL="685800" lvl="1" indent="-228600" defTabSz="914400">
              <a:spcBef>
                <a:spcPts val="600"/>
              </a:spcBef>
              <a:spcAft>
                <a:spcPts val="600"/>
              </a:spcAft>
              <a:buClr>
                <a:srgbClr val="0067A0"/>
              </a:buClr>
              <a:buSzPct val="80000"/>
              <a:buFont typeface="Arial" panose="020B0604020202020204" pitchFamily="34" charset="0"/>
              <a:buChar char="►"/>
            </a:pPr>
            <a:r>
              <a:rPr lang="ru-RU" sz="2400" dirty="0" smtClean="0">
                <a:solidFill>
                  <a:srgbClr val="929D9E"/>
                </a:solidFill>
                <a:latin typeface="Arial" panose="020B0604020202020204" pitchFamily="34" charset="0"/>
                <a:cs typeface="Arial" panose="020B0604020202020204" pitchFamily="34" charset="0"/>
                <a:sym typeface="Arial" charset="0"/>
              </a:rPr>
              <a:t>Нет реакции </a:t>
            </a:r>
            <a:endParaRPr lang="en-US" sz="2400" dirty="0">
              <a:solidFill>
                <a:srgbClr val="929D9E"/>
              </a:solidFill>
              <a:latin typeface="Arial" panose="020B0604020202020204" pitchFamily="34" charset="0"/>
              <a:cs typeface="Arial" panose="020B0604020202020204" pitchFamily="34" charset="0"/>
              <a:sym typeface="Arial" charset="0"/>
            </a:endParaRPr>
          </a:p>
          <a:p>
            <a:pPr lvl="0" defTabSz="914400">
              <a:spcBef>
                <a:spcPts val="600"/>
              </a:spcBef>
              <a:spcAft>
                <a:spcPts val="600"/>
              </a:spcAft>
              <a:buClr>
                <a:srgbClr val="0067A0"/>
              </a:buClr>
              <a:buSzPct val="80000"/>
            </a:pPr>
            <a:r>
              <a:rPr lang="ru-RU" sz="2400" dirty="0" err="1" smtClean="0">
                <a:solidFill>
                  <a:srgbClr val="0071B2"/>
                </a:solidFill>
                <a:latin typeface="Arial" panose="020B0604020202020204" pitchFamily="34" charset="0"/>
                <a:cs typeface="Arial" panose="020B0604020202020204" pitchFamily="34" charset="0"/>
                <a:sym typeface="Arial" charset="0"/>
              </a:rPr>
              <a:t>Мемантин</a:t>
            </a:r>
            <a:r>
              <a:rPr lang="en-US" sz="2400" dirty="0" smtClean="0">
                <a:solidFill>
                  <a:srgbClr val="0071B2"/>
                </a:solidFill>
                <a:latin typeface="Arial" panose="020B0604020202020204" pitchFamily="34" charset="0"/>
                <a:cs typeface="Arial" panose="020B0604020202020204" pitchFamily="34" charset="0"/>
                <a:sym typeface="Arial" charset="0"/>
              </a:rPr>
              <a:t> (</a:t>
            </a:r>
            <a:r>
              <a:rPr lang="ru-RU" sz="2400" dirty="0" smtClean="0">
                <a:solidFill>
                  <a:srgbClr val="0071B2"/>
                </a:solidFill>
                <a:latin typeface="Arial" panose="020B0604020202020204" pitchFamily="34" charset="0"/>
                <a:cs typeface="Arial" panose="020B0604020202020204" pitchFamily="34" charset="0"/>
                <a:sym typeface="Arial" charset="0"/>
              </a:rPr>
              <a:t>блокатор рецептора </a:t>
            </a:r>
            <a:r>
              <a:rPr lang="en-US" sz="2400" dirty="0" smtClean="0">
                <a:solidFill>
                  <a:srgbClr val="0071B2"/>
                </a:solidFill>
                <a:latin typeface="Arial" panose="020B0604020202020204" pitchFamily="34" charset="0"/>
                <a:cs typeface="Arial" panose="020B0604020202020204" pitchFamily="34" charset="0"/>
                <a:sym typeface="Arial" charset="0"/>
              </a:rPr>
              <a:t>NMDA)</a:t>
            </a:r>
            <a:endParaRPr lang="en-US" sz="2400" dirty="0">
              <a:solidFill>
                <a:srgbClr val="0071B2"/>
              </a:solidFill>
              <a:latin typeface="Arial" panose="020B0604020202020204" pitchFamily="34" charset="0"/>
              <a:cs typeface="Arial" panose="020B0604020202020204" pitchFamily="34" charset="0"/>
              <a:sym typeface="Arial" charset="0"/>
            </a:endParaRPr>
          </a:p>
          <a:p>
            <a:pPr marL="685800" lvl="1" indent="-228600" defTabSz="914400">
              <a:spcBef>
                <a:spcPts val="600"/>
              </a:spcBef>
              <a:spcAft>
                <a:spcPts val="600"/>
              </a:spcAft>
              <a:buClr>
                <a:srgbClr val="0067A0"/>
              </a:buClr>
              <a:buSzPct val="80000"/>
              <a:buFont typeface="Arial" panose="020B0604020202020204" pitchFamily="34" charset="0"/>
              <a:buChar char="►"/>
            </a:pPr>
            <a:r>
              <a:rPr lang="ru-RU" sz="2400" dirty="0" err="1" smtClean="0">
                <a:solidFill>
                  <a:srgbClr val="929D9E"/>
                </a:solidFill>
                <a:latin typeface="Arial" panose="020B0604020202020204" pitchFamily="34" charset="0"/>
                <a:cs typeface="Arial" panose="020B0604020202020204" pitchFamily="34" charset="0"/>
                <a:sym typeface="Arial" charset="0"/>
              </a:rPr>
              <a:t>Глютаматергичный</a:t>
            </a:r>
            <a:r>
              <a:rPr lang="ru-RU" sz="2400" dirty="0" smtClean="0">
                <a:solidFill>
                  <a:srgbClr val="929D9E"/>
                </a:solidFill>
                <a:latin typeface="Arial" panose="020B0604020202020204" pitchFamily="34" charset="0"/>
                <a:cs typeface="Arial" panose="020B0604020202020204" pitchFamily="34" charset="0"/>
                <a:sym typeface="Arial" charset="0"/>
              </a:rPr>
              <a:t> агент использовался в </a:t>
            </a:r>
            <a:r>
              <a:rPr lang="en-US" sz="2400" dirty="0" smtClean="0">
                <a:solidFill>
                  <a:srgbClr val="929D9E"/>
                </a:solidFill>
                <a:latin typeface="Arial" panose="020B0604020202020204" pitchFamily="34" charset="0"/>
                <a:cs typeface="Arial" panose="020B0604020202020204" pitchFamily="34" charset="0"/>
                <a:sym typeface="Arial" charset="0"/>
              </a:rPr>
              <a:t>ALZ</a:t>
            </a:r>
            <a:endParaRPr lang="en-US" sz="2400" dirty="0">
              <a:solidFill>
                <a:srgbClr val="929D9E"/>
              </a:solidFill>
              <a:latin typeface="Arial" panose="020B0604020202020204" pitchFamily="34" charset="0"/>
              <a:cs typeface="Arial" panose="020B0604020202020204" pitchFamily="34" charset="0"/>
              <a:sym typeface="Arial" charset="0"/>
            </a:endParaRPr>
          </a:p>
          <a:p>
            <a:pPr marL="685800" lvl="1" indent="-228600" defTabSz="914400">
              <a:spcBef>
                <a:spcPts val="600"/>
              </a:spcBef>
              <a:spcAft>
                <a:spcPts val="600"/>
              </a:spcAft>
              <a:buClr>
                <a:srgbClr val="0067A0"/>
              </a:buClr>
              <a:buSzPct val="80000"/>
              <a:buFont typeface="Arial" panose="020B0604020202020204" pitchFamily="34" charset="0"/>
              <a:buChar char="►"/>
            </a:pPr>
            <a:r>
              <a:rPr lang="ru-RU" sz="2400" dirty="0" smtClean="0">
                <a:solidFill>
                  <a:srgbClr val="929D9E"/>
                </a:solidFill>
                <a:latin typeface="Arial" panose="020B0604020202020204" pitchFamily="34" charset="0"/>
                <a:cs typeface="Arial" panose="020B0604020202020204" pitchFamily="34" charset="0"/>
                <a:sym typeface="Arial" charset="0"/>
              </a:rPr>
              <a:t>Привлечение участников продолжается </a:t>
            </a:r>
            <a:endParaRPr lang="en-US" sz="2400" dirty="0">
              <a:solidFill>
                <a:srgbClr val="929D9E"/>
              </a:solidFill>
              <a:latin typeface="Arial" panose="020B0604020202020204" pitchFamily="34" charset="0"/>
              <a:cs typeface="Arial" panose="020B0604020202020204" pitchFamily="34" charset="0"/>
              <a:sym typeface="Arial" charset="0"/>
            </a:endParaRPr>
          </a:p>
        </p:txBody>
      </p:sp>
    </p:spTree>
    <p:extLst>
      <p:ext uri="{BB962C8B-B14F-4D97-AF65-F5344CB8AC3E}">
        <p14:creationId xmlns:p14="http://schemas.microsoft.com/office/powerpoint/2010/main" val="2769936971"/>
      </p:ext>
    </p:extLst>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457200" y="34006"/>
            <a:ext cx="8229600" cy="1143000"/>
          </a:xfrm>
        </p:spPr>
        <p:txBody>
          <a:bodyPr rtlCol="0">
            <a:noAutofit/>
          </a:bodyPr>
          <a:lstStyle/>
          <a:p>
            <a:pPr fontAlgn="auto">
              <a:spcAft>
                <a:spcPts val="0"/>
              </a:spcAft>
              <a:defRPr/>
            </a:pPr>
            <a:r>
              <a:rPr lang="ru-RU" sz="3600" dirty="0" smtClean="0">
                <a:solidFill>
                  <a:srgbClr val="0071B2"/>
                </a:solidFill>
                <a:latin typeface="Arial" panose="020B0604020202020204" pitchFamily="34" charset="0"/>
                <a:cs typeface="Arial" panose="020B0604020202020204" pitchFamily="34" charset="0"/>
              </a:rPr>
              <a:t>Фармакотерапия поведения при РАС</a:t>
            </a:r>
            <a:r>
              <a:rPr lang="en-US" sz="3600" dirty="0">
                <a:solidFill>
                  <a:srgbClr val="0071B2"/>
                </a:solidFill>
                <a:latin typeface="Arial" panose="020B0604020202020204" pitchFamily="34" charset="0"/>
                <a:cs typeface="Arial" panose="020B0604020202020204" pitchFamily="34" charset="0"/>
              </a:rPr>
              <a:t/>
            </a:r>
            <a:br>
              <a:rPr lang="en-US" sz="3600" dirty="0">
                <a:solidFill>
                  <a:srgbClr val="0071B2"/>
                </a:solidFill>
                <a:latin typeface="Arial" panose="020B0604020202020204" pitchFamily="34" charset="0"/>
                <a:cs typeface="Arial" panose="020B0604020202020204" pitchFamily="34" charset="0"/>
              </a:rPr>
            </a:br>
            <a:r>
              <a:rPr lang="en-US" sz="3600" dirty="0">
                <a:solidFill>
                  <a:srgbClr val="0071B2"/>
                </a:solidFill>
                <a:latin typeface="Arial" panose="020B0604020202020204" pitchFamily="34" charset="0"/>
                <a:cs typeface="Arial" panose="020B0604020202020204" pitchFamily="34" charset="0"/>
                <a:sym typeface="Arial" charset="0"/>
              </a:rPr>
              <a:t>STAART</a:t>
            </a:r>
            <a:endParaRPr lang="en-US" sz="3600" dirty="0">
              <a:solidFill>
                <a:srgbClr val="0071B2"/>
              </a:solidFill>
              <a:latin typeface="Arial" panose="020B0604020202020204" pitchFamily="34" charset="0"/>
              <a:cs typeface="Arial" panose="020B0604020202020204" pitchFamily="34" charset="0"/>
            </a:endParaRPr>
          </a:p>
        </p:txBody>
      </p:sp>
      <p:sp>
        <p:nvSpPr>
          <p:cNvPr id="84994" name="Rectangle 2"/>
          <p:cNvSpPr>
            <a:spLocks/>
          </p:cNvSpPr>
          <p:nvPr/>
        </p:nvSpPr>
        <p:spPr bwMode="auto">
          <a:xfrm>
            <a:off x="256674" y="1231999"/>
            <a:ext cx="8686800" cy="4809009"/>
          </a:xfrm>
          <a:prstGeom prst="rect">
            <a:avLst/>
          </a:prstGeom>
          <a:noFill/>
          <a:ln w="9525">
            <a:noFill/>
            <a:miter lim="800000"/>
            <a:headEnd/>
            <a:tailEnd/>
          </a:ln>
        </p:spPr>
        <p:txBody>
          <a:bodyPr wrap="square" lIns="0" tIns="0" rIns="0" bIns="0" anchor="ctr">
            <a:spAutoFit/>
          </a:bodyPr>
          <a:lstStyle/>
          <a:p>
            <a:pPr lvl="0" defTabSz="914400">
              <a:spcBef>
                <a:spcPts val="600"/>
              </a:spcBef>
              <a:spcAft>
                <a:spcPts val="300"/>
              </a:spcAft>
              <a:buClr>
                <a:srgbClr val="0067A0"/>
              </a:buClr>
              <a:buSzPct val="80000"/>
            </a:pPr>
            <a:r>
              <a:rPr lang="en-US" sz="2000" dirty="0">
                <a:solidFill>
                  <a:srgbClr val="0067A0"/>
                </a:solidFill>
                <a:latin typeface="Arial" panose="020B0604020202020204" pitchFamily="34" charset="0"/>
                <a:cs typeface="Arial" panose="020B0604020202020204" pitchFamily="34" charset="0"/>
                <a:sym typeface="Arial" charset="0"/>
              </a:rPr>
              <a:t>King, et. Al, Arch Gen Psych 2009</a:t>
            </a:r>
          </a:p>
          <a:p>
            <a:pPr marL="685800" lvl="1" indent="-228600" defTabSz="914400">
              <a:spcBef>
                <a:spcPts val="600"/>
              </a:spcBef>
              <a:buClr>
                <a:srgbClr val="0067A0"/>
              </a:buClr>
              <a:buSzPct val="80000"/>
              <a:buFont typeface="Arial" panose="020B0604020202020204" pitchFamily="34" charset="0"/>
              <a:buChar char="►"/>
            </a:pPr>
            <a:r>
              <a:rPr lang="ru-RU" sz="2000" dirty="0" err="1" smtClean="0">
                <a:solidFill>
                  <a:srgbClr val="FFFFFF">
                    <a:lumMod val="50000"/>
                  </a:srgbClr>
                </a:solidFill>
                <a:latin typeface="Arial" panose="020B0604020202020204" pitchFamily="34" charset="0"/>
                <a:cs typeface="Arial" panose="020B0604020202020204" pitchFamily="34" charset="0"/>
                <a:sym typeface="Arial" charset="0"/>
              </a:rPr>
              <a:t>Циталопрам</a:t>
            </a:r>
            <a:r>
              <a:rPr lang="en-US" sz="2000" dirty="0" smtClean="0">
                <a:solidFill>
                  <a:srgbClr val="FFFFFF">
                    <a:lumMod val="50000"/>
                  </a:srgbClr>
                </a:solidFill>
                <a:latin typeface="Arial" panose="020B0604020202020204" pitchFamily="34" charset="0"/>
                <a:cs typeface="Arial" panose="020B0604020202020204" pitchFamily="34" charset="0"/>
                <a:sym typeface="Arial" charset="0"/>
              </a:rPr>
              <a:t>; </a:t>
            </a:r>
            <a:r>
              <a:rPr lang="en-US" sz="2000" dirty="0">
                <a:solidFill>
                  <a:srgbClr val="FFFFFF">
                    <a:lumMod val="50000"/>
                  </a:srgbClr>
                </a:solidFill>
                <a:latin typeface="Arial" panose="020B0604020202020204" pitchFamily="34" charset="0"/>
                <a:cs typeface="Arial" panose="020B0604020202020204" pitchFamily="34" charset="0"/>
                <a:sym typeface="Arial" charset="0"/>
              </a:rPr>
              <a:t>n= 149; </a:t>
            </a: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средний возраст </a:t>
            </a:r>
            <a:r>
              <a:rPr lang="en-US" sz="2000" dirty="0" smtClean="0">
                <a:solidFill>
                  <a:srgbClr val="FFFFFF">
                    <a:lumMod val="50000"/>
                  </a:srgbClr>
                </a:solidFill>
                <a:latin typeface="Arial" panose="020B0604020202020204" pitchFamily="34" charset="0"/>
                <a:cs typeface="Arial" panose="020B0604020202020204" pitchFamily="34" charset="0"/>
                <a:sym typeface="Arial" charset="0"/>
              </a:rPr>
              <a:t>9.4</a:t>
            </a:r>
            <a:r>
              <a:rPr lang="en-US" sz="2000" dirty="0">
                <a:solidFill>
                  <a:srgbClr val="FFFFFF">
                    <a:lumMod val="50000"/>
                  </a:srgbClr>
                </a:solidFill>
                <a:latin typeface="Arial" panose="020B0604020202020204" pitchFamily="34" charset="0"/>
                <a:cs typeface="Arial" panose="020B0604020202020204" pitchFamily="34" charset="0"/>
                <a:sym typeface="Arial" charset="0"/>
              </a:rPr>
              <a:t>; 12 </a:t>
            </a: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недель</a:t>
            </a:r>
            <a:r>
              <a:rPr lang="en-US" sz="2000" dirty="0" smtClean="0">
                <a:solidFill>
                  <a:srgbClr val="FFFFFF">
                    <a:lumMod val="50000"/>
                  </a:srgbClr>
                </a:solidFill>
                <a:latin typeface="Arial" panose="020B0604020202020204" pitchFamily="34" charset="0"/>
                <a:cs typeface="Arial" panose="020B0604020202020204" pitchFamily="34" charset="0"/>
                <a:sym typeface="Arial" charset="0"/>
              </a:rPr>
              <a:t> </a:t>
            </a:r>
            <a:r>
              <a:rPr lang="en-US" sz="2000" dirty="0">
                <a:solidFill>
                  <a:srgbClr val="FFFFFF">
                    <a:lumMod val="50000"/>
                  </a:srgbClr>
                </a:solidFill>
                <a:latin typeface="Arial" panose="020B0604020202020204" pitchFamily="34" charset="0"/>
                <a:cs typeface="Arial" panose="020B0604020202020204" pitchFamily="34" charset="0"/>
                <a:sym typeface="Arial" charset="0"/>
              </a:rPr>
              <a:t>DBPC</a:t>
            </a:r>
          </a:p>
          <a:p>
            <a:pPr marL="685800" lvl="1" indent="-228600" defTabSz="914400">
              <a:spcBef>
                <a:spcPts val="600"/>
              </a:spcBef>
              <a:buClr>
                <a:srgbClr val="0067A0"/>
              </a:buClr>
              <a:buSzPct val="80000"/>
              <a:buFont typeface="Arial" panose="020B0604020202020204" pitchFamily="34" charset="0"/>
              <a:buChar char="►"/>
            </a:pP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Нет реакции по </a:t>
            </a:r>
            <a:r>
              <a:rPr lang="en-US" sz="2000" dirty="0" smtClean="0">
                <a:solidFill>
                  <a:srgbClr val="FFFFFF">
                    <a:lumMod val="50000"/>
                  </a:srgbClr>
                </a:solidFill>
                <a:latin typeface="Arial" panose="020B0604020202020204" pitchFamily="34" charset="0"/>
                <a:cs typeface="Arial" panose="020B0604020202020204" pitchFamily="34" charset="0"/>
                <a:sym typeface="Arial" charset="0"/>
              </a:rPr>
              <a:t>CGI </a:t>
            </a: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или</a:t>
            </a:r>
            <a:r>
              <a:rPr lang="en-US" sz="2000" dirty="0" smtClean="0">
                <a:solidFill>
                  <a:srgbClr val="FFFFFF">
                    <a:lumMod val="50000"/>
                  </a:srgbClr>
                </a:solidFill>
                <a:latin typeface="Arial" panose="020B0604020202020204" pitchFamily="34" charset="0"/>
                <a:cs typeface="Arial" panose="020B0604020202020204" pitchFamily="34" charset="0"/>
                <a:sym typeface="Arial" charset="0"/>
              </a:rPr>
              <a:t> </a:t>
            </a:r>
            <a:r>
              <a:rPr lang="en-US" sz="2000" dirty="0">
                <a:solidFill>
                  <a:srgbClr val="FFFFFF">
                    <a:lumMod val="50000"/>
                  </a:srgbClr>
                </a:solidFill>
                <a:latin typeface="Arial" panose="020B0604020202020204" pitchFamily="34" charset="0"/>
                <a:cs typeface="Arial" panose="020B0604020202020204" pitchFamily="34" charset="0"/>
                <a:sym typeface="Arial" charset="0"/>
              </a:rPr>
              <a:t>YBOCS</a:t>
            </a:r>
          </a:p>
          <a:p>
            <a:pPr marL="685800" lvl="1" indent="-228600" defTabSz="914400">
              <a:spcBef>
                <a:spcPts val="600"/>
              </a:spcBef>
              <a:buClr>
                <a:srgbClr val="0067A0"/>
              </a:buClr>
              <a:buSzPct val="80000"/>
              <a:buFont typeface="Arial" panose="020B0604020202020204" pitchFamily="34" charset="0"/>
              <a:buChar char="►"/>
            </a:pP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Эффективнее плацебо</a:t>
            </a:r>
            <a:r>
              <a:rPr lang="en-US" sz="2000" dirty="0" smtClean="0">
                <a:solidFill>
                  <a:srgbClr val="FFFFFF">
                    <a:lumMod val="50000"/>
                  </a:srgbClr>
                </a:solidFill>
                <a:latin typeface="Arial" panose="020B0604020202020204" pitchFamily="34" charset="0"/>
                <a:cs typeface="Arial" panose="020B0604020202020204" pitchFamily="34" charset="0"/>
                <a:sym typeface="Arial" charset="0"/>
              </a:rPr>
              <a:t>; </a:t>
            </a: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повышение уровня энергии, импульсивность, снижение концентрации, </a:t>
            </a:r>
            <a:r>
              <a:rPr lang="ru-RU" sz="2000" dirty="0" err="1" smtClean="0">
                <a:solidFill>
                  <a:srgbClr val="FFFFFF">
                    <a:lumMod val="50000"/>
                  </a:srgbClr>
                </a:solidFill>
                <a:latin typeface="Arial" panose="020B0604020202020204" pitchFamily="34" charset="0"/>
                <a:cs typeface="Arial" panose="020B0604020202020204" pitchFamily="34" charset="0"/>
                <a:sym typeface="Arial" charset="0"/>
              </a:rPr>
              <a:t>гиперактивность</a:t>
            </a: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 стереотипии, пищеварительные симптомы </a:t>
            </a:r>
            <a:endParaRPr lang="en-US" sz="2000" dirty="0" smtClean="0">
              <a:solidFill>
                <a:srgbClr val="FFFFFF">
                  <a:lumMod val="50000"/>
                </a:srgbClr>
              </a:solidFill>
              <a:latin typeface="Arial" panose="020B0604020202020204" pitchFamily="34" charset="0"/>
              <a:cs typeface="Arial" panose="020B0604020202020204" pitchFamily="34" charset="0"/>
              <a:sym typeface="Arial" charset="0"/>
            </a:endParaRPr>
          </a:p>
          <a:p>
            <a:pPr lvl="0" defTabSz="914400">
              <a:spcBef>
                <a:spcPts val="600"/>
              </a:spcBef>
              <a:spcAft>
                <a:spcPts val="300"/>
              </a:spcAft>
              <a:buClr>
                <a:srgbClr val="0067A0"/>
              </a:buClr>
              <a:buSzPct val="80000"/>
            </a:pPr>
            <a:r>
              <a:rPr lang="en-US" sz="2000" dirty="0" smtClean="0">
                <a:solidFill>
                  <a:srgbClr val="0067A0"/>
                </a:solidFill>
                <a:latin typeface="Arial" panose="020B0604020202020204" pitchFamily="34" charset="0"/>
                <a:cs typeface="Arial" panose="020B0604020202020204" pitchFamily="34" charset="0"/>
              </a:rPr>
              <a:t>Hollander et al 2012</a:t>
            </a:r>
          </a:p>
          <a:p>
            <a:pPr marL="685800" lvl="1" indent="-228600" defTabSz="914400">
              <a:spcBef>
                <a:spcPts val="600"/>
              </a:spcBef>
              <a:buClr>
                <a:srgbClr val="0067A0"/>
              </a:buClr>
              <a:buSzPct val="80000"/>
              <a:buFont typeface="Arial" panose="020B0604020202020204" pitchFamily="34" charset="0"/>
              <a:buChar char="►"/>
            </a:pPr>
            <a:r>
              <a:rPr lang="ru-RU" sz="2000" dirty="0" err="1" smtClean="0">
                <a:solidFill>
                  <a:srgbClr val="FFFFFF">
                    <a:lumMod val="50000"/>
                  </a:srgbClr>
                </a:solidFill>
                <a:latin typeface="Arial" panose="020B0604020202020204" pitchFamily="34" charset="0"/>
                <a:cs typeface="Arial" panose="020B0604020202020204" pitchFamily="34" charset="0"/>
              </a:rPr>
              <a:t>Флуоксетин</a:t>
            </a:r>
            <a:r>
              <a:rPr lang="en-US" sz="2000" dirty="0" smtClean="0">
                <a:solidFill>
                  <a:srgbClr val="FFFFFF">
                    <a:lumMod val="50000"/>
                  </a:srgbClr>
                </a:solidFill>
                <a:latin typeface="Arial" panose="020B0604020202020204" pitchFamily="34" charset="0"/>
                <a:cs typeface="Arial" panose="020B0604020202020204" pitchFamily="34" charset="0"/>
              </a:rPr>
              <a:t>; </a:t>
            </a:r>
            <a:r>
              <a:rPr lang="ru-RU" sz="2000" dirty="0" smtClean="0">
                <a:solidFill>
                  <a:srgbClr val="FFFFFF">
                    <a:lumMod val="50000"/>
                  </a:srgbClr>
                </a:solidFill>
                <a:latin typeface="Arial" panose="020B0604020202020204" pitchFamily="34" charset="0"/>
                <a:cs typeface="Arial" panose="020B0604020202020204" pitchFamily="34" charset="0"/>
              </a:rPr>
              <a:t>взрослые с РАС</a:t>
            </a:r>
            <a:r>
              <a:rPr lang="en-US" sz="2000" dirty="0" smtClean="0">
                <a:solidFill>
                  <a:srgbClr val="FFFFFF">
                    <a:lumMod val="50000"/>
                  </a:srgbClr>
                </a:solidFill>
                <a:latin typeface="Arial" panose="020B0604020202020204" pitchFamily="34" charset="0"/>
                <a:cs typeface="Arial" panose="020B0604020202020204" pitchFamily="34" charset="0"/>
              </a:rPr>
              <a:t>; </a:t>
            </a:r>
            <a:r>
              <a:rPr lang="en-US" sz="2000" dirty="0">
                <a:solidFill>
                  <a:srgbClr val="FFFFFF">
                    <a:lumMod val="50000"/>
                  </a:srgbClr>
                </a:solidFill>
                <a:latin typeface="Arial" panose="020B0604020202020204" pitchFamily="34" charset="0"/>
                <a:cs typeface="Arial" panose="020B0604020202020204" pitchFamily="34" charset="0"/>
              </a:rPr>
              <a:t>12 </a:t>
            </a:r>
            <a:r>
              <a:rPr lang="ru-RU" sz="2000" dirty="0" smtClean="0">
                <a:solidFill>
                  <a:srgbClr val="FFFFFF">
                    <a:lumMod val="50000"/>
                  </a:srgbClr>
                </a:solidFill>
                <a:latin typeface="Arial" panose="020B0604020202020204" pitchFamily="34" charset="0"/>
                <a:cs typeface="Arial" panose="020B0604020202020204" pitchFamily="34" charset="0"/>
              </a:rPr>
              <a:t>недель</a:t>
            </a:r>
            <a:r>
              <a:rPr lang="en-US" sz="2000" dirty="0" smtClean="0">
                <a:solidFill>
                  <a:srgbClr val="FFFFFF">
                    <a:lumMod val="50000"/>
                  </a:srgbClr>
                </a:solidFill>
                <a:latin typeface="Arial" panose="020B0604020202020204" pitchFamily="34" charset="0"/>
                <a:cs typeface="Arial" panose="020B0604020202020204" pitchFamily="34" charset="0"/>
              </a:rPr>
              <a:t> </a:t>
            </a:r>
            <a:r>
              <a:rPr lang="en-US" sz="2000" dirty="0">
                <a:solidFill>
                  <a:srgbClr val="FFFFFF">
                    <a:lumMod val="50000"/>
                  </a:srgbClr>
                </a:solidFill>
                <a:latin typeface="Arial" panose="020B0604020202020204" pitchFamily="34" charset="0"/>
                <a:cs typeface="Arial" panose="020B0604020202020204" pitchFamily="34" charset="0"/>
              </a:rPr>
              <a:t>DBPC</a:t>
            </a:r>
          </a:p>
          <a:p>
            <a:pPr marL="685800" lvl="1" indent="-228600" defTabSz="914400">
              <a:spcBef>
                <a:spcPts val="600"/>
              </a:spcBef>
              <a:buClr>
                <a:srgbClr val="0067A0"/>
              </a:buClr>
              <a:buSzPct val="80000"/>
              <a:buFont typeface="Arial" panose="020B0604020202020204" pitchFamily="34" charset="0"/>
              <a:buChar char="►"/>
            </a:pPr>
            <a:r>
              <a:rPr lang="ru-RU" sz="2000" dirty="0" smtClean="0">
                <a:solidFill>
                  <a:srgbClr val="FFFFFF">
                    <a:lumMod val="50000"/>
                  </a:srgbClr>
                </a:solidFill>
                <a:latin typeface="Arial" panose="020B0604020202020204" pitchFamily="34" charset="0"/>
                <a:cs typeface="Arial" panose="020B0604020202020204" pitchFamily="34" charset="0"/>
              </a:rPr>
              <a:t>Значительные улучшения</a:t>
            </a:r>
            <a:endParaRPr lang="en-US" sz="2000" dirty="0">
              <a:solidFill>
                <a:srgbClr val="FFFFFF">
                  <a:lumMod val="50000"/>
                </a:srgbClr>
              </a:solidFill>
              <a:latin typeface="Arial" panose="020B0604020202020204" pitchFamily="34" charset="0"/>
              <a:cs typeface="Arial" panose="020B0604020202020204" pitchFamily="34" charset="0"/>
            </a:endParaRPr>
          </a:p>
          <a:p>
            <a:pPr marL="685800" lvl="1" indent="-228600" defTabSz="914400">
              <a:spcBef>
                <a:spcPts val="600"/>
              </a:spcBef>
              <a:buClr>
                <a:srgbClr val="0067A0"/>
              </a:buClr>
              <a:buSzPct val="80000"/>
              <a:buFont typeface="Arial" panose="020B0604020202020204" pitchFamily="34" charset="0"/>
              <a:buChar char="►"/>
            </a:pPr>
            <a:r>
              <a:rPr lang="ru-RU" sz="2000" dirty="0" smtClean="0">
                <a:solidFill>
                  <a:srgbClr val="FFFFFF">
                    <a:lumMod val="50000"/>
                  </a:srgbClr>
                </a:solidFill>
                <a:latin typeface="Arial" panose="020B0604020202020204" pitchFamily="34" charset="0"/>
                <a:cs typeface="Arial" panose="020B0604020202020204" pitchFamily="34" charset="0"/>
              </a:rPr>
              <a:t>Хорошо переносится</a:t>
            </a:r>
            <a:endParaRPr lang="en-US" sz="2000" dirty="0">
              <a:solidFill>
                <a:srgbClr val="FFFFFF">
                  <a:lumMod val="50000"/>
                </a:srgbClr>
              </a:solidFill>
              <a:latin typeface="Arial" panose="020B0604020202020204" pitchFamily="34" charset="0"/>
              <a:cs typeface="Arial" panose="020B0604020202020204" pitchFamily="34" charset="0"/>
            </a:endParaRPr>
          </a:p>
          <a:p>
            <a:pPr lvl="0" defTabSz="914400">
              <a:spcBef>
                <a:spcPts val="600"/>
              </a:spcBef>
              <a:spcAft>
                <a:spcPts val="300"/>
              </a:spcAft>
              <a:buClr>
                <a:srgbClr val="0067A0"/>
              </a:buClr>
              <a:buSzPct val="80000"/>
            </a:pPr>
            <a:r>
              <a:rPr lang="ru-RU" sz="2000" dirty="0" smtClean="0">
                <a:solidFill>
                  <a:srgbClr val="0067A0"/>
                </a:solidFill>
                <a:latin typeface="Arial" panose="020B0604020202020204" pitchFamily="34" charset="0"/>
                <a:cs typeface="Arial" panose="020B0604020202020204" pitchFamily="34" charset="0"/>
              </a:rPr>
              <a:t>Эффективность раннего вмешательства с </a:t>
            </a:r>
            <a:r>
              <a:rPr lang="ru-RU" sz="2000" dirty="0" err="1" smtClean="0">
                <a:solidFill>
                  <a:srgbClr val="0067A0"/>
                </a:solidFill>
                <a:latin typeface="Arial" panose="020B0604020202020204" pitchFamily="34" charset="0"/>
                <a:cs typeface="Arial" panose="020B0604020202020204" pitchFamily="34" charset="0"/>
              </a:rPr>
              <a:t>флуоксетином</a:t>
            </a:r>
            <a:r>
              <a:rPr lang="ru-RU" sz="2000" dirty="0" smtClean="0">
                <a:solidFill>
                  <a:srgbClr val="0067A0"/>
                </a:solidFill>
                <a:latin typeface="Arial" panose="020B0604020202020204" pitchFamily="34" charset="0"/>
                <a:cs typeface="Arial" panose="020B0604020202020204" pitchFamily="34" charset="0"/>
              </a:rPr>
              <a:t> для улучшения процессов развития у детей с аутизмом </a:t>
            </a:r>
            <a:r>
              <a:rPr lang="en-US" sz="2000" dirty="0" smtClean="0">
                <a:solidFill>
                  <a:srgbClr val="0067A0"/>
                </a:solidFill>
                <a:latin typeface="Arial" panose="020B0604020202020204" pitchFamily="34" charset="0"/>
                <a:cs typeface="Arial" panose="020B0604020202020204" pitchFamily="34" charset="0"/>
              </a:rPr>
              <a:t>(</a:t>
            </a:r>
            <a:r>
              <a:rPr lang="en-US" sz="2000" dirty="0">
                <a:solidFill>
                  <a:srgbClr val="0067A0"/>
                </a:solidFill>
                <a:latin typeface="Arial" panose="020B0604020202020204" pitchFamily="34" charset="0"/>
                <a:cs typeface="Arial" panose="020B0604020202020204" pitchFamily="34" charset="0"/>
              </a:rPr>
              <a:t>STAART </a:t>
            </a:r>
            <a:r>
              <a:rPr lang="ru-RU" sz="2000" dirty="0" smtClean="0">
                <a:solidFill>
                  <a:srgbClr val="0067A0"/>
                </a:solidFill>
                <a:latin typeface="Arial" panose="020B0604020202020204" pitchFamily="34" charset="0"/>
                <a:cs typeface="Arial" panose="020B0604020202020204" pitchFamily="34" charset="0"/>
              </a:rPr>
              <a:t>Исследование</a:t>
            </a:r>
            <a:r>
              <a:rPr lang="en-US" sz="2000" dirty="0" smtClean="0">
                <a:solidFill>
                  <a:srgbClr val="0067A0"/>
                </a:solidFill>
                <a:latin typeface="Arial" panose="020B0604020202020204" pitchFamily="34" charset="0"/>
                <a:cs typeface="Arial" panose="020B0604020202020204" pitchFamily="34" charset="0"/>
              </a:rPr>
              <a:t> </a:t>
            </a:r>
            <a:r>
              <a:rPr lang="en-US" sz="2000" dirty="0">
                <a:solidFill>
                  <a:srgbClr val="0067A0"/>
                </a:solidFill>
                <a:latin typeface="Arial" panose="020B0604020202020204" pitchFamily="34" charset="0"/>
                <a:cs typeface="Arial" panose="020B0604020202020204" pitchFamily="34" charset="0"/>
              </a:rPr>
              <a:t>2)</a:t>
            </a:r>
          </a:p>
          <a:p>
            <a:pPr marL="685800" lvl="1" indent="-228600" defTabSz="914400">
              <a:spcBef>
                <a:spcPts val="600"/>
              </a:spcBef>
              <a:spcAft>
                <a:spcPts val="600"/>
              </a:spcAft>
              <a:buClr>
                <a:srgbClr val="0067A0"/>
              </a:buClr>
              <a:buSzPct val="80000"/>
              <a:buFont typeface="Arial" panose="020B0604020202020204" pitchFamily="34" charset="0"/>
              <a:buChar char="►"/>
            </a:pP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Завершено</a:t>
            </a:r>
            <a:r>
              <a:rPr lang="en-US" sz="2000" dirty="0" smtClean="0">
                <a:solidFill>
                  <a:srgbClr val="FFFFFF">
                    <a:lumMod val="50000"/>
                  </a:srgbClr>
                </a:solidFill>
                <a:latin typeface="Arial" panose="020B0604020202020204" pitchFamily="34" charset="0"/>
                <a:cs typeface="Arial" panose="020B0604020202020204" pitchFamily="34" charset="0"/>
                <a:sym typeface="Arial" charset="0"/>
              </a:rPr>
              <a:t>…</a:t>
            </a:r>
            <a:r>
              <a:rPr lang="ru-RU" sz="2000" dirty="0" smtClean="0">
                <a:solidFill>
                  <a:srgbClr val="FFFFFF">
                    <a:lumMod val="50000"/>
                  </a:srgbClr>
                </a:solidFill>
                <a:latin typeface="Arial" panose="020B0604020202020204" pitchFamily="34" charset="0"/>
                <a:cs typeface="Arial" panose="020B0604020202020204" pitchFamily="34" charset="0"/>
                <a:sym typeface="Arial" charset="0"/>
              </a:rPr>
              <a:t>не опубликовано</a:t>
            </a:r>
            <a:endParaRPr lang="en-US" sz="2000" dirty="0">
              <a:solidFill>
                <a:srgbClr val="FFFFFF">
                  <a:lumMod val="50000"/>
                </a:srgbClr>
              </a:solidFill>
              <a:latin typeface="Arial" panose="020B0604020202020204" pitchFamily="34" charset="0"/>
              <a:cs typeface="Arial" panose="020B0604020202020204" pitchFamily="34" charset="0"/>
              <a:sym typeface="Arial" charset="0"/>
            </a:endParaRPr>
          </a:p>
        </p:txBody>
      </p:sp>
    </p:spTree>
    <p:extLst>
      <p:ext uri="{BB962C8B-B14F-4D97-AF65-F5344CB8AC3E}">
        <p14:creationId xmlns:p14="http://schemas.microsoft.com/office/powerpoint/2010/main" val="3430947575"/>
      </p:ext>
    </p:extLst>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Rectangle 1"/>
          <p:cNvSpPr>
            <a:spLocks noGrp="1" noChangeArrowheads="1"/>
          </p:cNvSpPr>
          <p:nvPr>
            <p:ph type="title"/>
          </p:nvPr>
        </p:nvSpPr>
        <p:spPr>
          <a:xfrm>
            <a:off x="685800" y="0"/>
            <a:ext cx="7772400" cy="1283369"/>
          </a:xfrm>
        </p:spPr>
        <p:txBody>
          <a:bodyPr rIns="39688">
            <a:normAutofit/>
          </a:bodyPr>
          <a:lstStyle/>
          <a:p>
            <a:r>
              <a:rPr lang="ru-RU" sz="3600" dirty="0" smtClean="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endParaRPr lang="en-US" sz="3600" dirty="0">
              <a:solidFill>
                <a:srgbClr val="0071B2"/>
              </a:solidFill>
              <a:latin typeface="Arial" panose="020B0604020202020204" pitchFamily="34" charset="0"/>
              <a:cs typeface="Arial" panose="020B0604020202020204" pitchFamily="34" charset="0"/>
            </a:endParaRPr>
          </a:p>
        </p:txBody>
      </p:sp>
      <p:sp>
        <p:nvSpPr>
          <p:cNvPr id="86018" name="Rectangle 2"/>
          <p:cNvSpPr>
            <a:spLocks noGrp="1" noChangeArrowheads="1"/>
          </p:cNvSpPr>
          <p:nvPr>
            <p:ph type="body" idx="1"/>
          </p:nvPr>
        </p:nvSpPr>
        <p:spPr>
          <a:xfrm>
            <a:off x="266700" y="2370221"/>
            <a:ext cx="8610600" cy="1172411"/>
          </a:xfrm>
        </p:spPr>
        <p:txBody>
          <a:bodyPr rIns="39688">
            <a:normAutofit/>
          </a:bodyPr>
          <a:lstStyle/>
          <a:p>
            <a:pPr marL="39688" indent="0" algn="ctr">
              <a:lnSpc>
                <a:spcPct val="135000"/>
              </a:lnSpc>
              <a:spcBef>
                <a:spcPts val="4800"/>
              </a:spcBef>
              <a:buFont typeface="Arial" charset="0"/>
              <a:buNone/>
            </a:pPr>
            <a:r>
              <a:rPr lang="ru-RU" altLang="ja-JP" sz="4400" dirty="0" smtClean="0">
                <a:solidFill>
                  <a:srgbClr val="0071B2"/>
                </a:solidFill>
                <a:latin typeface="Arial" panose="020B0604020202020204" pitchFamily="34" charset="0"/>
                <a:cs typeface="Arial" panose="020B0604020202020204" pitchFamily="34" charset="0"/>
              </a:rPr>
              <a:t>Так что мы имеем</a:t>
            </a:r>
            <a:r>
              <a:rPr lang="en-US" altLang="ja-JP" sz="4400" dirty="0" smtClean="0">
                <a:solidFill>
                  <a:srgbClr val="0071B2"/>
                </a:solidFill>
                <a:latin typeface="Arial" panose="020B0604020202020204" pitchFamily="34" charset="0"/>
                <a:cs typeface="Arial" panose="020B0604020202020204" pitchFamily="34" charset="0"/>
              </a:rPr>
              <a:t>?</a:t>
            </a:r>
            <a:endParaRPr lang="en-US" sz="4400" dirty="0">
              <a:solidFill>
                <a:srgbClr val="0071B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631083"/>
      </p:ext>
    </p:extLst>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1" name="Rectangle 1"/>
          <p:cNvSpPr>
            <a:spLocks noGrp="1" noChangeArrowheads="1"/>
          </p:cNvSpPr>
          <p:nvPr>
            <p:ph type="title"/>
          </p:nvPr>
        </p:nvSpPr>
        <p:spPr>
          <a:xfrm>
            <a:off x="457200" y="221278"/>
            <a:ext cx="8229600" cy="1143000"/>
          </a:xfrm>
        </p:spPr>
        <p:txBody>
          <a:bodyPr rIns="39688">
            <a:normAutofit/>
          </a:bodyPr>
          <a:lstStyle/>
          <a:p>
            <a:r>
              <a:rPr lang="ru-RU" sz="3600" dirty="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endParaRPr lang="en-US" sz="3600" dirty="0">
              <a:solidFill>
                <a:srgbClr val="0071B2"/>
              </a:solidFill>
              <a:latin typeface="Arial" panose="020B0604020202020204" pitchFamily="34" charset="0"/>
              <a:cs typeface="Arial" panose="020B0604020202020204" pitchFamily="34" charset="0"/>
            </a:endParaRPr>
          </a:p>
        </p:txBody>
      </p:sp>
      <p:sp>
        <p:nvSpPr>
          <p:cNvPr id="29698" name="Rectangle 2"/>
          <p:cNvSpPr>
            <a:spLocks noGrp="1" noChangeArrowheads="1"/>
          </p:cNvSpPr>
          <p:nvPr>
            <p:ph idx="1"/>
          </p:nvPr>
        </p:nvSpPr>
        <p:spPr/>
        <p:txBody>
          <a:bodyPr rIns="39688">
            <a:normAutofit/>
          </a:bodyPr>
          <a:lstStyle/>
          <a:p>
            <a:pPr marL="39688" indent="0">
              <a:lnSpc>
                <a:spcPct val="145000"/>
              </a:lnSpc>
              <a:buFont typeface="Arial" charset="0"/>
              <a:buNone/>
            </a:pPr>
            <a:r>
              <a:rPr lang="ru-RU" sz="2800" dirty="0" smtClean="0">
                <a:solidFill>
                  <a:srgbClr val="0071B2"/>
                </a:solidFill>
                <a:latin typeface="Arial" panose="020B0604020202020204" pitchFamily="34" charset="0"/>
                <a:cs typeface="Arial" panose="020B0604020202020204" pitchFamily="34" charset="0"/>
              </a:rPr>
              <a:t>Не существует способа </a:t>
            </a:r>
            <a:r>
              <a:rPr lang="ru-RU" sz="2800" u="sng" dirty="0" smtClean="0">
                <a:solidFill>
                  <a:srgbClr val="0071B2"/>
                </a:solidFill>
                <a:latin typeface="Arial" panose="020B0604020202020204" pitchFamily="34" charset="0"/>
                <a:cs typeface="Arial" panose="020B0604020202020204" pitchFamily="34" charset="0"/>
              </a:rPr>
              <a:t>вылечить</a:t>
            </a:r>
            <a:r>
              <a:rPr lang="en-US" sz="2800" dirty="0" smtClean="0">
                <a:solidFill>
                  <a:srgbClr val="0071B2"/>
                </a:solidFill>
                <a:latin typeface="Arial" panose="020B0604020202020204" pitchFamily="34" charset="0"/>
                <a:cs typeface="Arial" panose="020B0604020202020204" pitchFamily="34" charset="0"/>
              </a:rPr>
              <a:t> </a:t>
            </a:r>
            <a:r>
              <a:rPr lang="ru-RU" sz="2800" dirty="0" smtClean="0">
                <a:solidFill>
                  <a:srgbClr val="0071B2"/>
                </a:solidFill>
                <a:latin typeface="Arial" panose="020B0604020202020204" pitchFamily="34" charset="0"/>
                <a:cs typeface="Arial" panose="020B0604020202020204" pitchFamily="34" charset="0"/>
              </a:rPr>
              <a:t>аутизм (пока</a:t>
            </a:r>
            <a:r>
              <a:rPr lang="en-US" sz="2800" dirty="0" smtClean="0">
                <a:solidFill>
                  <a:srgbClr val="0071B2"/>
                </a:solidFill>
                <a:latin typeface="Arial" panose="020B0604020202020204" pitchFamily="34" charset="0"/>
                <a:cs typeface="Arial" panose="020B0604020202020204" pitchFamily="34" charset="0"/>
              </a:rPr>
              <a:t>)</a:t>
            </a:r>
            <a:endParaRPr lang="en-US" sz="2800" dirty="0">
              <a:solidFill>
                <a:srgbClr val="0071B2"/>
              </a:solidFill>
              <a:latin typeface="Arial" panose="020B0604020202020204" pitchFamily="34" charset="0"/>
              <a:cs typeface="Arial" panose="020B0604020202020204" pitchFamily="34" charset="0"/>
            </a:endParaRPr>
          </a:p>
          <a:p>
            <a:pPr marL="439738" lvl="1" indent="0">
              <a:lnSpc>
                <a:spcPct val="145000"/>
              </a:lnSpc>
              <a:spcBef>
                <a:spcPts val="2400"/>
              </a:spcBef>
              <a:buFont typeface="Arial" charset="0"/>
              <a:buNone/>
            </a:pPr>
            <a:r>
              <a:rPr lang="ru-RU" sz="2800" dirty="0" smtClean="0">
                <a:solidFill>
                  <a:srgbClr val="0071B2"/>
                </a:solidFill>
                <a:latin typeface="Arial" panose="020B0604020202020204" pitchFamily="34" charset="0"/>
                <a:cs typeface="Arial" panose="020B0604020202020204" pitchFamily="34" charset="0"/>
              </a:rPr>
              <a:t>ТАК ЧТО</a:t>
            </a:r>
            <a:r>
              <a:rPr lang="en-US" sz="2800" dirty="0" smtClean="0">
                <a:solidFill>
                  <a:srgbClr val="0071B2"/>
                </a:solidFill>
                <a:latin typeface="Arial" panose="020B0604020202020204" pitchFamily="34" charset="0"/>
                <a:cs typeface="Arial" panose="020B0604020202020204" pitchFamily="34" charset="0"/>
              </a:rPr>
              <a:t>….</a:t>
            </a:r>
            <a:r>
              <a:rPr lang="ru-RU" sz="2800" dirty="0" smtClean="0">
                <a:solidFill>
                  <a:srgbClr val="0071B2"/>
                </a:solidFill>
                <a:latin typeface="Arial" panose="020B0604020202020204" pitchFamily="34" charset="0"/>
                <a:cs typeface="Arial" panose="020B0604020202020204" pitchFamily="34" charset="0"/>
              </a:rPr>
              <a:t>препараты обычно направлены на уменьшение связанных с аутизмом симптомов </a:t>
            </a:r>
            <a:endParaRPr lang="en-US" sz="2800" dirty="0">
              <a:solidFill>
                <a:srgbClr val="0071B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957264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uiExpand="1" build="p" bldLvl="5"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solidFill>
                  <a:srgbClr val="0071B2"/>
                </a:solidFill>
                <a:latin typeface="Arial" panose="020B0604020202020204" pitchFamily="34" charset="0"/>
                <a:cs typeface="Arial" panose="020B0604020202020204" pitchFamily="34" charset="0"/>
              </a:rPr>
              <a:t>Новые направления исследований</a:t>
            </a:r>
            <a:endParaRPr lang="en-US"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200" y="1600200"/>
            <a:ext cx="8686800" cy="4525963"/>
          </a:xfrm>
        </p:spPr>
        <p:txBody>
          <a:bodyPr>
            <a:normAutofit fontScale="92500"/>
          </a:bodyPr>
          <a:lstStyle/>
          <a:p>
            <a:pPr marL="228600" lvl="0" indent="-228600" defTabSz="914400">
              <a:spcBef>
                <a:spcPts val="600"/>
              </a:spcBef>
              <a:spcAft>
                <a:spcPts val="300"/>
              </a:spcAft>
              <a:buClr>
                <a:srgbClr val="0067A0"/>
              </a:buClr>
              <a:buSzPct val="80000"/>
              <a:buFont typeface="Wingdings" charset="2"/>
              <a:buChar char="u"/>
            </a:pPr>
            <a:r>
              <a:rPr lang="ru-RU" sz="2600" dirty="0" smtClean="0">
                <a:solidFill>
                  <a:srgbClr val="0067A0"/>
                </a:solidFill>
                <a:latin typeface="Arial"/>
              </a:rPr>
              <a:t>Контролируемые плацебо </a:t>
            </a:r>
            <a:r>
              <a:rPr lang="en-US" sz="2600" dirty="0" smtClean="0">
                <a:solidFill>
                  <a:srgbClr val="0067A0"/>
                </a:solidFill>
                <a:latin typeface="Arial"/>
              </a:rPr>
              <a:t>RTC </a:t>
            </a:r>
            <a:r>
              <a:rPr lang="ru-RU" sz="2600" dirty="0" smtClean="0">
                <a:solidFill>
                  <a:srgbClr val="0067A0"/>
                </a:solidFill>
                <a:latin typeface="Arial"/>
              </a:rPr>
              <a:t>назального спрея с окситоцином </a:t>
            </a:r>
            <a:r>
              <a:rPr lang="en-US" sz="2600" dirty="0" smtClean="0">
                <a:solidFill>
                  <a:srgbClr val="0067A0"/>
                </a:solidFill>
                <a:latin typeface="Arial"/>
              </a:rPr>
              <a:t>(</a:t>
            </a:r>
            <a:r>
              <a:rPr lang="en-US" sz="2600" dirty="0">
                <a:solidFill>
                  <a:srgbClr val="0067A0"/>
                </a:solidFill>
                <a:latin typeface="Arial"/>
              </a:rPr>
              <a:t>12 IU) </a:t>
            </a:r>
            <a:r>
              <a:rPr lang="ru-RU" sz="2600" dirty="0" smtClean="0">
                <a:solidFill>
                  <a:srgbClr val="0067A0"/>
                </a:solidFill>
                <a:latin typeface="Arial"/>
              </a:rPr>
              <a:t>среди </a:t>
            </a:r>
            <a:r>
              <a:rPr lang="en-US" sz="2600" dirty="0" smtClean="0">
                <a:solidFill>
                  <a:srgbClr val="0067A0"/>
                </a:solidFill>
                <a:latin typeface="Arial"/>
              </a:rPr>
              <a:t>31 </a:t>
            </a:r>
            <a:r>
              <a:rPr lang="ru-RU" sz="2600" dirty="0" smtClean="0">
                <a:solidFill>
                  <a:srgbClr val="0067A0"/>
                </a:solidFill>
                <a:latin typeface="Arial"/>
              </a:rPr>
              <a:t>маленького ребенка с РАС в течение </a:t>
            </a:r>
            <a:r>
              <a:rPr lang="en-US" sz="2600" dirty="0" smtClean="0">
                <a:solidFill>
                  <a:srgbClr val="0067A0"/>
                </a:solidFill>
                <a:latin typeface="Arial"/>
              </a:rPr>
              <a:t>5 </a:t>
            </a:r>
            <a:r>
              <a:rPr lang="ru-RU" sz="2600" dirty="0" smtClean="0">
                <a:solidFill>
                  <a:srgbClr val="0067A0"/>
                </a:solidFill>
                <a:latin typeface="Arial"/>
              </a:rPr>
              <a:t>недель показали улучшения по социальной отзывчивости по оценкам родителей</a:t>
            </a:r>
            <a:endParaRPr lang="en-US" sz="26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sz="2600" dirty="0" smtClean="0">
                <a:solidFill>
                  <a:srgbClr val="0067A0"/>
                </a:solidFill>
                <a:latin typeface="Arial"/>
              </a:rPr>
              <a:t>Клинические испытания стволовых клеток для уменьшения воспалительных процессов с </a:t>
            </a:r>
            <a:r>
              <a:rPr lang="ru-RU" sz="2600" dirty="0" err="1" smtClean="0">
                <a:solidFill>
                  <a:srgbClr val="0067A0"/>
                </a:solidFill>
                <a:latin typeface="Arial"/>
              </a:rPr>
              <a:t>хемокином</a:t>
            </a:r>
            <a:r>
              <a:rPr lang="ru-RU" sz="2600" dirty="0" smtClean="0">
                <a:solidFill>
                  <a:srgbClr val="0067A0"/>
                </a:solidFill>
                <a:latin typeface="Arial"/>
              </a:rPr>
              <a:t> из макрофага </a:t>
            </a:r>
            <a:r>
              <a:rPr lang="en-US" sz="2600" dirty="0">
                <a:solidFill>
                  <a:srgbClr val="0067A0"/>
                </a:solidFill>
                <a:latin typeface="Arial"/>
              </a:rPr>
              <a:t>(MDC)</a:t>
            </a:r>
            <a:r>
              <a:rPr lang="ru-RU" sz="2600" dirty="0" smtClean="0">
                <a:solidFill>
                  <a:srgbClr val="0067A0"/>
                </a:solidFill>
                <a:latin typeface="Arial"/>
              </a:rPr>
              <a:t> и тимуса и </a:t>
            </a:r>
            <a:r>
              <a:rPr lang="ru-RU" sz="2600" dirty="0" err="1" smtClean="0">
                <a:solidFill>
                  <a:srgbClr val="0067A0"/>
                </a:solidFill>
                <a:latin typeface="Arial"/>
              </a:rPr>
              <a:t>хемокином</a:t>
            </a:r>
            <a:r>
              <a:rPr lang="ru-RU" sz="2600" dirty="0" smtClean="0">
                <a:solidFill>
                  <a:srgbClr val="0067A0"/>
                </a:solidFill>
                <a:latin typeface="Arial"/>
              </a:rPr>
              <a:t>, регулируемым активацией </a:t>
            </a:r>
            <a:r>
              <a:rPr lang="en-US" sz="2600" dirty="0" smtClean="0">
                <a:solidFill>
                  <a:srgbClr val="0067A0"/>
                </a:solidFill>
                <a:latin typeface="Arial"/>
              </a:rPr>
              <a:t>(</a:t>
            </a:r>
            <a:r>
              <a:rPr lang="en-US" sz="2600" dirty="0">
                <a:solidFill>
                  <a:srgbClr val="0067A0"/>
                </a:solidFill>
                <a:latin typeface="Arial"/>
              </a:rPr>
              <a:t>TARC</a:t>
            </a:r>
            <a:r>
              <a:rPr lang="en-US" sz="2600" dirty="0" smtClean="0">
                <a:solidFill>
                  <a:srgbClr val="0067A0"/>
                </a:solidFill>
                <a:latin typeface="Arial"/>
              </a:rPr>
              <a:t>)</a:t>
            </a:r>
            <a:r>
              <a:rPr lang="ru-RU" sz="2600" dirty="0" smtClean="0">
                <a:solidFill>
                  <a:srgbClr val="0067A0"/>
                </a:solidFill>
                <a:latin typeface="Arial"/>
              </a:rPr>
              <a:t>, в качестве цели</a:t>
            </a:r>
            <a:r>
              <a:rPr lang="en-US" sz="2600" dirty="0" smtClean="0">
                <a:solidFill>
                  <a:srgbClr val="0067A0"/>
                </a:solidFill>
                <a:latin typeface="Arial"/>
              </a:rPr>
              <a:t>.</a:t>
            </a:r>
            <a:r>
              <a:rPr lang="en-US" sz="2600"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endParaRPr lang="en-US" sz="26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endParaRPr lang="en-US" sz="2600" b="1" dirty="0">
              <a:solidFill>
                <a:srgbClr val="0067A0"/>
              </a:solidFill>
              <a:latin typeface="Arial"/>
            </a:endParaRPr>
          </a:p>
          <a:p>
            <a:pPr marL="0" lvl="0" indent="0" defTabSz="914400">
              <a:spcBef>
                <a:spcPts val="600"/>
              </a:spcBef>
              <a:spcAft>
                <a:spcPts val="300"/>
              </a:spcAft>
              <a:buClr>
                <a:srgbClr val="0067A0"/>
              </a:buClr>
              <a:buSzPct val="80000"/>
              <a:buNone/>
            </a:pPr>
            <a:r>
              <a:rPr lang="en-US" sz="1500" i="1" dirty="0" err="1">
                <a:solidFill>
                  <a:srgbClr val="0067A0"/>
                </a:solidFill>
                <a:latin typeface="Arial"/>
              </a:rPr>
              <a:t>Yatawara</a:t>
            </a:r>
            <a:r>
              <a:rPr lang="en-US" sz="1500" i="1" dirty="0">
                <a:solidFill>
                  <a:srgbClr val="0067A0"/>
                </a:solidFill>
                <a:latin typeface="Arial"/>
              </a:rPr>
              <a:t> and cols. </a:t>
            </a:r>
            <a:r>
              <a:rPr lang="en-US" sz="1500" i="1" dirty="0" err="1">
                <a:solidFill>
                  <a:srgbClr val="0067A0"/>
                </a:solidFill>
                <a:latin typeface="Arial"/>
              </a:rPr>
              <a:t>Mos</a:t>
            </a:r>
            <a:r>
              <a:rPr lang="en-US" sz="1500" i="1" dirty="0">
                <a:solidFill>
                  <a:srgbClr val="0067A0"/>
                </a:solidFill>
                <a:latin typeface="Arial"/>
              </a:rPr>
              <a:t> Psychiatry 2016</a:t>
            </a:r>
          </a:p>
          <a:p>
            <a:endParaRPr lang="en-US" dirty="0"/>
          </a:p>
        </p:txBody>
      </p:sp>
    </p:spTree>
    <p:extLst>
      <p:ext uri="{BB962C8B-B14F-4D97-AF65-F5344CB8AC3E}">
        <p14:creationId xmlns:p14="http://schemas.microsoft.com/office/powerpoint/2010/main" val="36555245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4"/>
          <p:cNvSpPr>
            <a:spLocks noGrp="1"/>
          </p:cNvSpPr>
          <p:nvPr>
            <p:ph type="title"/>
          </p:nvPr>
        </p:nvSpPr>
        <p:spPr/>
        <p:txBody>
          <a:bodyPr>
            <a:normAutofit/>
          </a:bodyPr>
          <a:lstStyle/>
          <a:p>
            <a:r>
              <a:rPr lang="ru-RU" sz="3600" dirty="0" smtClean="0">
                <a:solidFill>
                  <a:srgbClr val="0071B2"/>
                </a:solidFill>
                <a:latin typeface="Arial" panose="020B0604020202020204" pitchFamily="34" charset="0"/>
                <a:cs typeface="Arial" panose="020B0604020202020204" pitchFamily="34" charset="0"/>
              </a:rPr>
              <a:t>Новые исследования</a:t>
            </a:r>
            <a:endParaRPr lang="en-US" sz="3600" dirty="0">
              <a:solidFill>
                <a:srgbClr val="0071B2"/>
              </a:solidFill>
              <a:latin typeface="Arial" panose="020B0604020202020204" pitchFamily="34" charset="0"/>
              <a:cs typeface="Arial" panose="020B0604020202020204" pitchFamily="34" charset="0"/>
            </a:endParaRPr>
          </a:p>
        </p:txBody>
      </p:sp>
      <p:sp>
        <p:nvSpPr>
          <p:cNvPr id="106498" name="Content Placeholder 5"/>
          <p:cNvSpPr>
            <a:spLocks noGrp="1"/>
          </p:cNvSpPr>
          <p:nvPr>
            <p:ph idx="1"/>
          </p:nvPr>
        </p:nvSpPr>
        <p:spPr>
          <a:xfrm>
            <a:off x="457200" y="1600200"/>
            <a:ext cx="8229600" cy="3906838"/>
          </a:xfrm>
        </p:spPr>
        <p:txBody>
          <a:bodyPr>
            <a:normAutofit/>
          </a:bodyPr>
          <a:lstStyle/>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Полевые испытания </a:t>
            </a:r>
            <a:r>
              <a:rPr lang="en-US" dirty="0" smtClean="0">
                <a:solidFill>
                  <a:srgbClr val="0067A0"/>
                </a:solidFill>
                <a:latin typeface="Arial"/>
              </a:rPr>
              <a:t>DSM-5</a:t>
            </a:r>
            <a:r>
              <a:rPr lang="ru-RU" dirty="0" smtClean="0">
                <a:solidFill>
                  <a:srgbClr val="0067A0"/>
                </a:solidFill>
                <a:latin typeface="Arial"/>
              </a:rPr>
              <a:t> выглядят многообещающе</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Генетические риски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Связи с иммунной системой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Отличия белого вещества у младенцев</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Раннее вмешательство связано с мозговыми изменениями на ЭЭГ </a:t>
            </a:r>
            <a:endParaRPr lang="en-US"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r>
              <a:rPr lang="ru-RU" dirty="0" smtClean="0">
                <a:solidFill>
                  <a:srgbClr val="0067A0"/>
                </a:solidFill>
                <a:latin typeface="Arial"/>
              </a:rPr>
              <a:t>Преимущества обучения ровесников для улучшения социальных навыков</a:t>
            </a:r>
            <a:endParaRPr lang="en-US" dirty="0">
              <a:solidFill>
                <a:srgbClr val="0067A0"/>
              </a:solidFill>
              <a:latin typeface="Arial"/>
            </a:endParaRPr>
          </a:p>
          <a:p>
            <a:endParaRPr lang="en-US" dirty="0"/>
          </a:p>
          <a:p>
            <a:endParaRPr lang="en-US" dirty="0"/>
          </a:p>
          <a:p>
            <a:endParaRPr lang="en-US" dirty="0"/>
          </a:p>
        </p:txBody>
      </p:sp>
      <p:sp>
        <p:nvSpPr>
          <p:cNvPr id="106499" name="TextBox 6"/>
          <p:cNvSpPr txBox="1">
            <a:spLocks noChangeArrowheads="1"/>
          </p:cNvSpPr>
          <p:nvPr/>
        </p:nvSpPr>
        <p:spPr bwMode="auto">
          <a:xfrm>
            <a:off x="6311900" y="5934075"/>
            <a:ext cx="2544351" cy="923330"/>
          </a:xfrm>
          <a:prstGeom prst="rect">
            <a:avLst/>
          </a:prstGeom>
          <a:noFill/>
          <a:ln w="9525">
            <a:noFill/>
            <a:miter lim="800000"/>
            <a:headEnd/>
            <a:tailEnd/>
          </a:ln>
        </p:spPr>
        <p:txBody>
          <a:bodyPr wrap="none">
            <a:spAutoFit/>
          </a:bodyPr>
          <a:lstStyle/>
          <a:p>
            <a:r>
              <a:rPr lang="en-US" dirty="0">
                <a:solidFill>
                  <a:srgbClr val="0071B2"/>
                </a:solidFill>
                <a:latin typeface="Arial" panose="020B0604020202020204" pitchFamily="34" charset="0"/>
                <a:cs typeface="Arial" panose="020B0604020202020204" pitchFamily="34" charset="0"/>
              </a:rPr>
              <a:t>Autism Speaks</a:t>
            </a:r>
          </a:p>
          <a:p>
            <a:r>
              <a:rPr lang="en-US" dirty="0">
                <a:solidFill>
                  <a:srgbClr val="0071B2"/>
                </a:solidFill>
                <a:latin typeface="Arial" panose="020B0604020202020204" pitchFamily="34" charset="0"/>
                <a:cs typeface="Arial" panose="020B0604020202020204" pitchFamily="34" charset="0"/>
                <a:hlinkClick r:id="rId2"/>
              </a:rPr>
              <a:t>www.autismspeaks.org</a:t>
            </a:r>
            <a:endParaRPr lang="en-US" dirty="0">
              <a:solidFill>
                <a:srgbClr val="0071B2"/>
              </a:solidFill>
              <a:latin typeface="Arial" panose="020B0604020202020204" pitchFamily="34" charset="0"/>
              <a:cs typeface="Arial" panose="020B0604020202020204" pitchFamily="34" charset="0"/>
            </a:endParaRPr>
          </a:p>
          <a:p>
            <a:endParaRPr lang="en-US" dirty="0">
              <a:latin typeface="Calibri" pitchFamily="34" charset="0"/>
            </a:endParaRPr>
          </a:p>
        </p:txBody>
      </p:sp>
    </p:spTree>
    <p:extLst>
      <p:ext uri="{BB962C8B-B14F-4D97-AF65-F5344CB8AC3E}">
        <p14:creationId xmlns:p14="http://schemas.microsoft.com/office/powerpoint/2010/main" val="364410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normAutofit fontScale="90000"/>
          </a:bodyPr>
          <a:lstStyle/>
          <a:p>
            <a:r>
              <a:rPr lang="ru-RU" sz="3600" dirty="0">
                <a:solidFill>
                  <a:srgbClr val="0071B2"/>
                </a:solidFill>
                <a:latin typeface="Arial" panose="020B0604020202020204" pitchFamily="34" charset="0"/>
                <a:cs typeface="Arial" panose="020B0604020202020204" pitchFamily="34" charset="0"/>
              </a:rPr>
              <a:t>Расстройство аутистического спектра (РАС)</a:t>
            </a:r>
            <a:endParaRPr lang="en-US" sz="3600" dirty="0">
              <a:solidFill>
                <a:srgbClr val="0071B2"/>
              </a:solidFill>
              <a:latin typeface="Arial" panose="020B0604020202020204" pitchFamily="34" charset="0"/>
              <a:cs typeface="Arial" panose="020B0604020202020204" pitchFamily="34" charset="0"/>
            </a:endParaRPr>
          </a:p>
        </p:txBody>
      </p:sp>
      <p:sp>
        <p:nvSpPr>
          <p:cNvPr id="23554" name="Content Placeholder 2"/>
          <p:cNvSpPr>
            <a:spLocks noGrp="1"/>
          </p:cNvSpPr>
          <p:nvPr>
            <p:ph idx="1"/>
          </p:nvPr>
        </p:nvSpPr>
        <p:spPr/>
        <p:txBody>
          <a:bodyPr/>
          <a:lstStyle/>
          <a:p>
            <a:pPr marL="0" indent="0" algn="ctr">
              <a:spcAft>
                <a:spcPts val="1200"/>
              </a:spcAft>
              <a:buFont typeface="Arial" charset="0"/>
              <a:buNone/>
            </a:pPr>
            <a:r>
              <a:rPr lang="ru-RU" dirty="0">
                <a:solidFill>
                  <a:srgbClr val="0071B2"/>
                </a:solidFill>
                <a:latin typeface="Arial" panose="020B0604020202020204" pitchFamily="34" charset="0"/>
                <a:cs typeface="Arial" panose="020B0604020202020204" pitchFamily="34" charset="0"/>
              </a:rPr>
              <a:t>Сообщения о росте распространенности с 2000 года</a:t>
            </a:r>
          </a:p>
          <a:p>
            <a:pPr marL="0" indent="0">
              <a:spcAft>
                <a:spcPts val="1200"/>
              </a:spcAft>
              <a:buFont typeface="Arial" charset="0"/>
              <a:buNone/>
            </a:pPr>
            <a:r>
              <a:rPr lang="ru-RU" dirty="0">
                <a:solidFill>
                  <a:srgbClr val="0071B2"/>
                </a:solidFill>
                <a:latin typeface="Arial" panose="020B0604020202020204" pitchFamily="34" charset="0"/>
                <a:cs typeface="Arial" panose="020B0604020202020204" pitchFamily="34" charset="0"/>
              </a:rPr>
              <a:t>Технологии и сортировочное формирование пар </a:t>
            </a:r>
          </a:p>
          <a:p>
            <a:pPr marL="0" indent="0">
              <a:spcAft>
                <a:spcPts val="1200"/>
              </a:spcAft>
              <a:buFont typeface="Arial" charset="0"/>
              <a:buNone/>
            </a:pPr>
            <a:r>
              <a:rPr lang="ru-RU" b="1" dirty="0">
                <a:solidFill>
                  <a:srgbClr val="0071B2"/>
                </a:solidFill>
                <a:latin typeface="Arial" panose="020B0604020202020204" pitchFamily="34" charset="0"/>
                <a:cs typeface="Arial" panose="020B0604020202020204" pitchFamily="34" charset="0"/>
              </a:rPr>
              <a:t>Сортировочное формирование пар </a:t>
            </a:r>
            <a:r>
              <a:rPr lang="ru-RU" dirty="0">
                <a:solidFill>
                  <a:srgbClr val="0071B2"/>
                </a:solidFill>
                <a:latin typeface="Arial" panose="020B0604020202020204" pitchFamily="34" charset="0"/>
                <a:cs typeface="Arial" panose="020B0604020202020204" pitchFamily="34" charset="0"/>
              </a:rPr>
              <a:t>– не случайная закономерность выбора пары, когда индивиды со схожими генотипами и/или фенотипами чаще образуют пары друг с другом, чем можно было бы предположить при случайном формировании пар.</a:t>
            </a:r>
            <a:endParaRPr lang="en-US" dirty="0"/>
          </a:p>
          <a:p>
            <a:pPr marL="0" indent="0" algn="ctr">
              <a:buFont typeface="Arial" charset="0"/>
              <a:buNone/>
            </a:pPr>
            <a:endParaRPr lang="en-US" dirty="0"/>
          </a:p>
        </p:txBody>
      </p:sp>
    </p:spTree>
    <p:extLst>
      <p:ext uri="{BB962C8B-B14F-4D97-AF65-F5344CB8AC3E}">
        <p14:creationId xmlns:p14="http://schemas.microsoft.com/office/powerpoint/2010/main" val="35967502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5" name="Rectangle 1"/>
          <p:cNvSpPr>
            <a:spLocks noGrp="1" noChangeArrowheads="1"/>
          </p:cNvSpPr>
          <p:nvPr>
            <p:ph type="title"/>
          </p:nvPr>
        </p:nvSpPr>
        <p:spPr>
          <a:xfrm>
            <a:off x="685800" y="-213440"/>
            <a:ext cx="7772400" cy="1905000"/>
          </a:xfrm>
        </p:spPr>
        <p:txBody>
          <a:bodyPr rIns="39688">
            <a:normAutofit/>
          </a:bodyPr>
          <a:lstStyle/>
          <a:p>
            <a:r>
              <a:rPr lang="ru-RU" sz="3600" dirty="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endParaRPr lang="en-US" sz="3600" dirty="0">
              <a:solidFill>
                <a:srgbClr val="0071B2"/>
              </a:solidFill>
              <a:latin typeface="Arial" panose="020B0604020202020204" pitchFamily="34" charset="0"/>
              <a:cs typeface="Arial" panose="020B0604020202020204" pitchFamily="34" charset="0"/>
            </a:endParaRPr>
          </a:p>
        </p:txBody>
      </p:sp>
      <p:sp>
        <p:nvSpPr>
          <p:cNvPr id="88066" name="Rectangle 2"/>
          <p:cNvSpPr>
            <a:spLocks noGrp="1" noChangeArrowheads="1"/>
          </p:cNvSpPr>
          <p:nvPr>
            <p:ph type="body" idx="1"/>
          </p:nvPr>
        </p:nvSpPr>
        <p:spPr>
          <a:xfrm>
            <a:off x="225498" y="2263883"/>
            <a:ext cx="8515600" cy="1524625"/>
          </a:xfrm>
        </p:spPr>
        <p:txBody>
          <a:bodyPr rIns="39688">
            <a:normAutofit/>
          </a:bodyPr>
          <a:lstStyle/>
          <a:p>
            <a:pPr marL="0" indent="0" algn="ctr">
              <a:spcBef>
                <a:spcPts val="0"/>
              </a:spcBef>
              <a:buFont typeface="Arial" charset="0"/>
              <a:buNone/>
            </a:pPr>
            <a:r>
              <a:rPr lang="ru-RU" altLang="ja-JP" sz="4000" dirty="0" smtClean="0">
                <a:solidFill>
                  <a:srgbClr val="0071B2"/>
                </a:solidFill>
                <a:latin typeface="Arial" panose="020B0604020202020204" pitchFamily="34" charset="0"/>
                <a:cs typeface="Arial" panose="020B0604020202020204" pitchFamily="34" charset="0"/>
              </a:rPr>
              <a:t>Как вам принимать решения о применении препаратов</a:t>
            </a:r>
            <a:r>
              <a:rPr lang="en-US" altLang="ja-JP" sz="4000" dirty="0" smtClean="0">
                <a:solidFill>
                  <a:srgbClr val="0071B2"/>
                </a:solidFill>
                <a:latin typeface="Arial" panose="020B0604020202020204" pitchFamily="34" charset="0"/>
                <a:cs typeface="Arial" panose="020B0604020202020204" pitchFamily="34" charset="0"/>
              </a:rPr>
              <a:t>?</a:t>
            </a:r>
            <a:endParaRPr lang="en-US" sz="4000" dirty="0">
              <a:solidFill>
                <a:srgbClr val="0071B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1315840"/>
      </p:ext>
    </p:extLst>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89" name="Rectangle 1"/>
          <p:cNvSpPr>
            <a:spLocks noGrp="1" noChangeArrowheads="1"/>
          </p:cNvSpPr>
          <p:nvPr>
            <p:ph type="title"/>
          </p:nvPr>
        </p:nvSpPr>
        <p:spPr>
          <a:xfrm>
            <a:off x="685800" y="-149408"/>
            <a:ext cx="7772400" cy="1905000"/>
          </a:xfrm>
        </p:spPr>
        <p:txBody>
          <a:bodyPr rIns="39688">
            <a:normAutofit/>
          </a:bodyPr>
          <a:lstStyle/>
          <a:p>
            <a:r>
              <a:rPr lang="ru-RU" sz="3600" dirty="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endParaRPr lang="en-US" sz="3600" dirty="0">
              <a:solidFill>
                <a:srgbClr val="0071B2"/>
              </a:solidFill>
              <a:latin typeface="Arial" panose="020B0604020202020204" pitchFamily="34" charset="0"/>
              <a:cs typeface="Arial" panose="020B0604020202020204" pitchFamily="34" charset="0"/>
            </a:endParaRPr>
          </a:p>
        </p:txBody>
      </p:sp>
      <p:sp>
        <p:nvSpPr>
          <p:cNvPr id="33794" name="Rectangle 2"/>
          <p:cNvSpPr>
            <a:spLocks noGrp="1" noChangeArrowheads="1"/>
          </p:cNvSpPr>
          <p:nvPr>
            <p:ph type="body" idx="1"/>
          </p:nvPr>
        </p:nvSpPr>
        <p:spPr>
          <a:xfrm>
            <a:off x="266700" y="1774825"/>
            <a:ext cx="8877300" cy="4130675"/>
          </a:xfrm>
          <a:extLst/>
        </p:spPr>
        <p:txBody>
          <a:bodyPr rIns="39688" rtlCol="0">
            <a:normAutofit fontScale="92500" lnSpcReduction="10000"/>
          </a:bodyPr>
          <a:lstStyle/>
          <a:p>
            <a:pPr marL="39688" lvl="0" indent="0" defTabSz="914400">
              <a:spcBef>
                <a:spcPts val="600"/>
              </a:spcBef>
              <a:buClr>
                <a:srgbClr val="0067A0"/>
              </a:buClr>
              <a:buSzPct val="80000"/>
              <a:buNone/>
              <a:defRPr/>
            </a:pPr>
            <a:r>
              <a:rPr lang="en-US" b="1" dirty="0">
                <a:solidFill>
                  <a:srgbClr val="0067A0"/>
                </a:solidFill>
                <a:latin typeface="Arial"/>
              </a:rPr>
              <a:t>1) </a:t>
            </a:r>
            <a:r>
              <a:rPr lang="ru-RU" dirty="0" smtClean="0">
                <a:solidFill>
                  <a:srgbClr val="0067A0"/>
                </a:solidFill>
                <a:latin typeface="Arial"/>
              </a:rPr>
              <a:t>Попробуйте понять, какие факторы могут вызывать беспокоящее поведение </a:t>
            </a:r>
            <a:r>
              <a:rPr lang="en-US" dirty="0" smtClean="0">
                <a:solidFill>
                  <a:srgbClr val="0067A0"/>
                </a:solidFill>
                <a:latin typeface="Arial"/>
              </a:rPr>
              <a:t>(</a:t>
            </a:r>
            <a:r>
              <a:rPr lang="ru-RU" dirty="0" smtClean="0">
                <a:solidFill>
                  <a:srgbClr val="0067A0"/>
                </a:solidFill>
                <a:latin typeface="Arial"/>
              </a:rPr>
              <a:t>особенно если речь идет о резких изменениях или вариативности</a:t>
            </a:r>
            <a:r>
              <a:rPr lang="en-US" dirty="0" smtClean="0">
                <a:solidFill>
                  <a:srgbClr val="0067A0"/>
                </a:solidFill>
                <a:latin typeface="Arial"/>
              </a:rPr>
              <a:t>) </a:t>
            </a:r>
            <a:r>
              <a:rPr lang="ru-RU" dirty="0" smtClean="0">
                <a:solidFill>
                  <a:srgbClr val="0067A0"/>
                </a:solidFill>
                <a:latin typeface="Arial"/>
              </a:rPr>
              <a:t>и решить проблемы, связанные с этими факторами</a:t>
            </a:r>
            <a:r>
              <a:rPr lang="en-US" dirty="0" smtClean="0">
                <a:solidFill>
                  <a:srgbClr val="0067A0"/>
                </a:solidFill>
                <a:latin typeface="Arial"/>
              </a:rPr>
              <a:t>.</a:t>
            </a:r>
            <a:endParaRPr lang="en-US" dirty="0">
              <a:solidFill>
                <a:srgbClr val="0067A0"/>
              </a:solidFill>
              <a:latin typeface="Arial"/>
            </a:endParaRPr>
          </a:p>
          <a:p>
            <a:pPr marL="496888" lvl="1" indent="0" defTabSz="914400">
              <a:spcBef>
                <a:spcPts val="1400"/>
              </a:spcBef>
              <a:buClr>
                <a:srgbClr val="0067A0"/>
              </a:buClr>
              <a:buSzPct val="80000"/>
              <a:buNone/>
              <a:defRPr/>
            </a:pPr>
            <a:r>
              <a:rPr lang="ru-RU" dirty="0" smtClean="0">
                <a:solidFill>
                  <a:srgbClr val="0071B2"/>
                </a:solidFill>
                <a:latin typeface="Arial"/>
              </a:rPr>
              <a:t>Например</a:t>
            </a:r>
            <a:r>
              <a:rPr lang="en-US" dirty="0" smtClean="0">
                <a:solidFill>
                  <a:srgbClr val="0071B2"/>
                </a:solidFill>
                <a:latin typeface="Arial"/>
              </a:rPr>
              <a:t>:</a:t>
            </a:r>
            <a:endParaRPr lang="en-US" dirty="0">
              <a:solidFill>
                <a:srgbClr val="0071B2"/>
              </a:solidFill>
              <a:latin typeface="Arial"/>
            </a:endParaRPr>
          </a:p>
          <a:p>
            <a:pPr marL="1182688" lvl="2" defTabSz="914400">
              <a:spcBef>
                <a:spcPts val="1400"/>
              </a:spcBef>
              <a:buClr>
                <a:srgbClr val="0067A0"/>
              </a:buClr>
              <a:buSzPct val="120000"/>
              <a:defRPr/>
            </a:pPr>
            <a:r>
              <a:rPr lang="ru-RU" dirty="0" smtClean="0">
                <a:solidFill>
                  <a:srgbClr val="FFFFFF">
                    <a:lumMod val="50000"/>
                  </a:srgbClr>
                </a:solidFill>
                <a:latin typeface="Arial"/>
              </a:rPr>
              <a:t>Медицинские проблемы </a:t>
            </a:r>
            <a:r>
              <a:rPr lang="en-US" dirty="0" smtClean="0">
                <a:solidFill>
                  <a:srgbClr val="FFFFFF">
                    <a:lumMod val="50000"/>
                  </a:srgbClr>
                </a:solidFill>
                <a:latin typeface="Arial"/>
              </a:rPr>
              <a:t>(</a:t>
            </a:r>
            <a:r>
              <a:rPr lang="ru-RU" dirty="0" smtClean="0">
                <a:solidFill>
                  <a:srgbClr val="FFFFFF">
                    <a:lumMod val="50000"/>
                  </a:srgbClr>
                </a:solidFill>
                <a:latin typeface="Arial"/>
              </a:rPr>
              <a:t>например, судорожные приступы</a:t>
            </a:r>
            <a:r>
              <a:rPr lang="en-US" dirty="0" smtClean="0">
                <a:solidFill>
                  <a:srgbClr val="FFFFFF">
                    <a:lumMod val="50000"/>
                  </a:srgbClr>
                </a:solidFill>
                <a:latin typeface="Arial"/>
              </a:rPr>
              <a:t>)</a:t>
            </a:r>
            <a:endParaRPr lang="en-US" dirty="0">
              <a:solidFill>
                <a:srgbClr val="FFFFFF">
                  <a:lumMod val="50000"/>
                </a:srgbClr>
              </a:solidFill>
              <a:latin typeface="Arial"/>
            </a:endParaRPr>
          </a:p>
          <a:p>
            <a:pPr marL="1182688" lvl="2" defTabSz="914400">
              <a:spcBef>
                <a:spcPts val="1400"/>
              </a:spcBef>
              <a:buClr>
                <a:srgbClr val="0067A0"/>
              </a:buClr>
              <a:buSzPct val="120000"/>
              <a:defRPr/>
            </a:pPr>
            <a:r>
              <a:rPr lang="ru-RU" dirty="0" smtClean="0">
                <a:solidFill>
                  <a:srgbClr val="FFFFFF">
                    <a:lumMod val="50000"/>
                  </a:srgbClr>
                </a:solidFill>
                <a:latin typeface="Arial"/>
              </a:rPr>
              <a:t>Анализ изменений в привычном распорядке дня или окружающей среде </a:t>
            </a:r>
            <a:endParaRPr lang="en-US" dirty="0">
              <a:solidFill>
                <a:srgbClr val="FFFFFF">
                  <a:lumMod val="50000"/>
                </a:srgbClr>
              </a:solidFill>
              <a:latin typeface="Arial"/>
            </a:endParaRPr>
          </a:p>
          <a:p>
            <a:pPr marL="1182688" lvl="2" defTabSz="914400">
              <a:spcBef>
                <a:spcPts val="1400"/>
              </a:spcBef>
              <a:buClr>
                <a:srgbClr val="0067A0"/>
              </a:buClr>
              <a:buSzPct val="120000"/>
              <a:defRPr/>
            </a:pPr>
            <a:r>
              <a:rPr lang="ru-RU" dirty="0" smtClean="0">
                <a:solidFill>
                  <a:srgbClr val="FFFFFF">
                    <a:lumMod val="50000"/>
                  </a:srgbClr>
                </a:solidFill>
                <a:latin typeface="Arial"/>
              </a:rPr>
              <a:t>Разумная оценка для выявления основных причин </a:t>
            </a:r>
            <a:endParaRPr lang="en-US" dirty="0">
              <a:solidFill>
                <a:srgbClr val="FFFFFF">
                  <a:lumMod val="50000"/>
                </a:srgbClr>
              </a:solidFill>
              <a:latin typeface="Arial"/>
            </a:endParaRPr>
          </a:p>
        </p:txBody>
      </p:sp>
    </p:spTree>
    <p:extLst>
      <p:ext uri="{BB962C8B-B14F-4D97-AF65-F5344CB8AC3E}">
        <p14:creationId xmlns:p14="http://schemas.microsoft.com/office/powerpoint/2010/main" val="82693012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uiExpand="1" build="p" bldLvl="5"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endParaRPr lang="en-US" dirty="0"/>
          </a:p>
        </p:txBody>
      </p:sp>
      <p:sp>
        <p:nvSpPr>
          <p:cNvPr id="3" name="Content Placeholder 2"/>
          <p:cNvSpPr>
            <a:spLocks noGrp="1"/>
          </p:cNvSpPr>
          <p:nvPr>
            <p:ph sz="half" idx="1"/>
          </p:nvPr>
        </p:nvSpPr>
        <p:spPr>
          <a:xfrm>
            <a:off x="457199" y="1600200"/>
            <a:ext cx="7511143" cy="4525963"/>
          </a:xfrm>
        </p:spPr>
        <p:txBody>
          <a:bodyPr>
            <a:normAutofit/>
          </a:bodyPr>
          <a:lstStyle/>
          <a:p>
            <a:endParaRPr lang="en-US" dirty="0" smtClean="0">
              <a:solidFill>
                <a:srgbClr val="0071B2"/>
              </a:solidFill>
            </a:endParaRPr>
          </a:p>
          <a:p>
            <a:r>
              <a:rPr lang="ru-RU" dirty="0" smtClean="0">
                <a:solidFill>
                  <a:srgbClr val="0071B2"/>
                </a:solidFill>
              </a:rPr>
              <a:t>Вначале всегда исключайте медицинские проблемы</a:t>
            </a:r>
            <a:r>
              <a:rPr lang="en-US" dirty="0" smtClean="0">
                <a:solidFill>
                  <a:srgbClr val="0071B2"/>
                </a:solidFill>
              </a:rPr>
              <a:t>:</a:t>
            </a:r>
          </a:p>
          <a:p>
            <a:r>
              <a:rPr lang="ru-RU" dirty="0" smtClean="0">
                <a:solidFill>
                  <a:srgbClr val="0071B2"/>
                </a:solidFill>
              </a:rPr>
              <a:t>Судорожные приступы</a:t>
            </a:r>
            <a:r>
              <a:rPr lang="en-US" dirty="0" smtClean="0">
                <a:solidFill>
                  <a:srgbClr val="0071B2"/>
                </a:solidFill>
              </a:rPr>
              <a:t> (10-25%)</a:t>
            </a:r>
          </a:p>
          <a:p>
            <a:r>
              <a:rPr lang="ru-RU" dirty="0" smtClean="0">
                <a:solidFill>
                  <a:srgbClr val="0071B2"/>
                </a:solidFill>
              </a:rPr>
              <a:t>Нарушения сна</a:t>
            </a:r>
            <a:endParaRPr lang="en-US" dirty="0" smtClean="0">
              <a:solidFill>
                <a:srgbClr val="0071B2"/>
              </a:solidFill>
            </a:endParaRPr>
          </a:p>
          <a:p>
            <a:r>
              <a:rPr lang="ru-RU" dirty="0" smtClean="0">
                <a:solidFill>
                  <a:srgbClr val="0071B2"/>
                </a:solidFill>
              </a:rPr>
              <a:t>Пищеварительные нарушения</a:t>
            </a:r>
            <a:r>
              <a:rPr lang="en-US" dirty="0" smtClean="0">
                <a:solidFill>
                  <a:srgbClr val="0071B2"/>
                </a:solidFill>
              </a:rPr>
              <a:t> (20-80%; </a:t>
            </a:r>
            <a:r>
              <a:rPr lang="ru-RU" dirty="0" smtClean="0">
                <a:solidFill>
                  <a:srgbClr val="0071B2"/>
                </a:solidFill>
              </a:rPr>
              <a:t>каждый </a:t>
            </a:r>
            <a:r>
              <a:rPr lang="ru-RU" dirty="0" err="1" smtClean="0">
                <a:solidFill>
                  <a:srgbClr val="0071B2"/>
                </a:solidFill>
              </a:rPr>
              <a:t>нейротрансмиттер</a:t>
            </a:r>
            <a:r>
              <a:rPr lang="ru-RU" dirty="0" smtClean="0">
                <a:solidFill>
                  <a:srgbClr val="0071B2"/>
                </a:solidFill>
              </a:rPr>
              <a:t> присутствует в кишечнике</a:t>
            </a:r>
            <a:r>
              <a:rPr lang="en-US" dirty="0" smtClean="0">
                <a:solidFill>
                  <a:srgbClr val="0071B2"/>
                </a:solidFill>
              </a:rPr>
              <a:t>)</a:t>
            </a:r>
          </a:p>
          <a:p>
            <a:r>
              <a:rPr lang="ru-RU" dirty="0" smtClean="0">
                <a:solidFill>
                  <a:srgbClr val="0071B2"/>
                </a:solidFill>
              </a:rPr>
              <a:t>Урогенитальные проблемы </a:t>
            </a:r>
          </a:p>
          <a:p>
            <a:r>
              <a:rPr lang="ru-RU" dirty="0" smtClean="0">
                <a:solidFill>
                  <a:srgbClr val="0071B2"/>
                </a:solidFill>
              </a:rPr>
              <a:t>Гормональные нарушения/эндокринные дисфункции</a:t>
            </a:r>
            <a:endParaRPr lang="en-US" dirty="0" smtClean="0">
              <a:solidFill>
                <a:srgbClr val="0071B2"/>
              </a:solidFill>
            </a:endParaRPr>
          </a:p>
          <a:p>
            <a:r>
              <a:rPr lang="ru-RU" dirty="0" smtClean="0">
                <a:solidFill>
                  <a:srgbClr val="0071B2"/>
                </a:solidFill>
              </a:rPr>
              <a:t>Нарушения обмена веществ</a:t>
            </a:r>
            <a:endParaRPr lang="en-US" dirty="0">
              <a:solidFill>
                <a:srgbClr val="0071B2"/>
              </a:solidFill>
            </a:endParaRPr>
          </a:p>
        </p:txBody>
      </p:sp>
    </p:spTree>
    <p:extLst>
      <p:ext uri="{BB962C8B-B14F-4D97-AF65-F5344CB8AC3E}">
        <p14:creationId xmlns:p14="http://schemas.microsoft.com/office/powerpoint/2010/main" val="8344361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685800" y="185738"/>
            <a:ext cx="7772400" cy="984250"/>
          </a:xfrm>
          <a:extLst/>
        </p:spPr>
        <p:txBody>
          <a:bodyPr rIns="39688" rtlCol="0">
            <a:normAutofit fontScale="90000"/>
          </a:bodyPr>
          <a:lstStyle/>
          <a:p>
            <a:pPr fontAlgn="auto">
              <a:spcAft>
                <a:spcPts val="0"/>
              </a:spcAft>
              <a:defRPr/>
            </a:pPr>
            <a:r>
              <a:rPr lang="ru-RU" sz="3600" dirty="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endParaRPr lang="en-US" sz="3600" dirty="0">
              <a:solidFill>
                <a:srgbClr val="0071B2"/>
              </a:solidFill>
              <a:latin typeface="Arial" panose="020B0604020202020204" pitchFamily="34" charset="0"/>
              <a:cs typeface="Arial" panose="020B0604020202020204" pitchFamily="34" charset="0"/>
            </a:endParaRPr>
          </a:p>
        </p:txBody>
      </p:sp>
      <p:sp>
        <p:nvSpPr>
          <p:cNvPr id="34818" name="Rectangle 2"/>
          <p:cNvSpPr>
            <a:spLocks noGrp="1" noChangeArrowheads="1"/>
          </p:cNvSpPr>
          <p:nvPr>
            <p:ph type="body" idx="1"/>
          </p:nvPr>
        </p:nvSpPr>
        <p:spPr>
          <a:xfrm>
            <a:off x="283558" y="1055760"/>
            <a:ext cx="8436811" cy="5608721"/>
          </a:xfrm>
          <a:extLst/>
        </p:spPr>
        <p:txBody>
          <a:bodyPr rIns="39688" rtlCol="0">
            <a:normAutofit/>
          </a:bodyPr>
          <a:lstStyle/>
          <a:p>
            <a:pPr marL="39688" lvl="0" indent="0" defTabSz="914400">
              <a:spcBef>
                <a:spcPts val="600"/>
              </a:spcBef>
              <a:buClr>
                <a:srgbClr val="0067A0"/>
              </a:buClr>
              <a:buSzPct val="80000"/>
              <a:buNone/>
              <a:defRPr/>
            </a:pPr>
            <a:r>
              <a:rPr lang="en-US" sz="2000" b="1" dirty="0">
                <a:solidFill>
                  <a:srgbClr val="0067A0"/>
                </a:solidFill>
                <a:latin typeface="Arial"/>
              </a:rPr>
              <a:t>2) </a:t>
            </a:r>
            <a:r>
              <a:rPr lang="ru-RU" sz="2000" dirty="0" smtClean="0">
                <a:solidFill>
                  <a:srgbClr val="0067A0"/>
                </a:solidFill>
                <a:latin typeface="Arial"/>
              </a:rPr>
              <a:t>Поведение необходимо лечить, когда оно мешает функционированию или представляет собой значительный риск</a:t>
            </a:r>
            <a:r>
              <a:rPr lang="en-US" sz="2000" dirty="0" smtClean="0">
                <a:solidFill>
                  <a:srgbClr val="0067A0"/>
                </a:solidFill>
                <a:latin typeface="Arial"/>
              </a:rPr>
              <a:t>: </a:t>
            </a:r>
            <a:endParaRPr lang="en-US" sz="2000" dirty="0">
              <a:solidFill>
                <a:srgbClr val="0067A0"/>
              </a:solidFill>
              <a:latin typeface="Arial"/>
            </a:endParaRPr>
          </a:p>
          <a:p>
            <a:pPr marL="439738" lvl="1" indent="0" defTabSz="914400">
              <a:spcBef>
                <a:spcPts val="700"/>
              </a:spcBef>
              <a:buClr>
                <a:srgbClr val="0067A0"/>
              </a:buClr>
              <a:buSzPct val="80000"/>
              <a:buNone/>
              <a:defRPr/>
            </a:pPr>
            <a:r>
              <a:rPr lang="ru-RU" sz="2000" dirty="0" smtClean="0">
                <a:solidFill>
                  <a:srgbClr val="0071B2"/>
                </a:solidFill>
                <a:latin typeface="Arial"/>
              </a:rPr>
              <a:t>Практически каждый человек беспокоится или навязчиво думает о чем-то в минуты сильного стресса, тем не менее, некоторые делают это так часто, что им трудно функционировать</a:t>
            </a:r>
            <a:endParaRPr lang="en-US" sz="2000" dirty="0">
              <a:solidFill>
                <a:srgbClr val="FFFFFF">
                  <a:lumMod val="50000"/>
                </a:srgbClr>
              </a:solidFill>
              <a:latin typeface="Arial"/>
            </a:endParaRPr>
          </a:p>
          <a:p>
            <a:pPr marL="439738" lvl="1" indent="0" defTabSz="914400">
              <a:spcBef>
                <a:spcPts val="700"/>
              </a:spcBef>
              <a:buClr>
                <a:srgbClr val="0067A0"/>
              </a:buClr>
              <a:buSzPct val="80000"/>
              <a:buNone/>
              <a:defRPr/>
            </a:pPr>
            <a:r>
              <a:rPr lang="ru-RU" sz="2000" dirty="0" smtClean="0">
                <a:solidFill>
                  <a:srgbClr val="0071B2"/>
                </a:solidFill>
                <a:latin typeface="Arial"/>
              </a:rPr>
              <a:t>Иногда поведение в любом случае требует вмешательства</a:t>
            </a:r>
            <a:r>
              <a:rPr lang="en-US" sz="2000" dirty="0" smtClean="0">
                <a:solidFill>
                  <a:srgbClr val="0071B2"/>
                </a:solidFill>
                <a:latin typeface="Arial"/>
              </a:rPr>
              <a:t>:</a:t>
            </a:r>
            <a:endParaRPr lang="en-US" sz="2000" dirty="0">
              <a:solidFill>
                <a:srgbClr val="0071B2"/>
              </a:solidFill>
              <a:latin typeface="Arial"/>
            </a:endParaRPr>
          </a:p>
          <a:p>
            <a:pPr marL="1182688" lvl="2" indent="-342900" defTabSz="914400">
              <a:spcBef>
                <a:spcPts val="700"/>
              </a:spcBef>
              <a:buClr>
                <a:srgbClr val="0067A0"/>
              </a:buClr>
              <a:buSzPct val="120000"/>
              <a:defRPr/>
            </a:pPr>
            <a:r>
              <a:rPr lang="ru-RU" sz="2000" dirty="0" err="1" smtClean="0">
                <a:solidFill>
                  <a:srgbClr val="FFFFFF">
                    <a:lumMod val="50000"/>
                  </a:srgbClr>
                </a:solidFill>
                <a:latin typeface="Arial"/>
              </a:rPr>
              <a:t>Самоагрессия</a:t>
            </a:r>
            <a:r>
              <a:rPr lang="ru-RU" sz="2000" dirty="0" smtClean="0">
                <a:solidFill>
                  <a:srgbClr val="FFFFFF">
                    <a:lumMod val="50000"/>
                  </a:srgbClr>
                </a:solidFill>
                <a:latin typeface="Arial"/>
              </a:rPr>
              <a:t> или серьезная агрессия </a:t>
            </a:r>
            <a:endParaRPr lang="en-US" sz="2000" dirty="0">
              <a:solidFill>
                <a:srgbClr val="FFFFFF">
                  <a:lumMod val="50000"/>
                </a:srgbClr>
              </a:solidFill>
              <a:latin typeface="Arial"/>
            </a:endParaRPr>
          </a:p>
          <a:p>
            <a:pPr marL="439738" lvl="1" indent="0" defTabSz="914400">
              <a:spcBef>
                <a:spcPts val="700"/>
              </a:spcBef>
              <a:buClr>
                <a:srgbClr val="0067A0"/>
              </a:buClr>
              <a:buSzPct val="80000"/>
              <a:buNone/>
              <a:defRPr/>
            </a:pPr>
            <a:endParaRPr lang="en-US" sz="2000" dirty="0">
              <a:solidFill>
                <a:srgbClr val="FFFFFF">
                  <a:lumMod val="50000"/>
                </a:srgbClr>
              </a:solidFill>
              <a:latin typeface="Arial"/>
            </a:endParaRPr>
          </a:p>
          <a:p>
            <a:pPr marL="439738" lvl="1" indent="0" defTabSz="914400">
              <a:spcBef>
                <a:spcPts val="700"/>
              </a:spcBef>
              <a:buClr>
                <a:srgbClr val="0067A0"/>
              </a:buClr>
              <a:buSzPct val="80000"/>
              <a:buNone/>
              <a:defRPr/>
            </a:pPr>
            <a:r>
              <a:rPr lang="ru-RU" sz="2000" dirty="0" smtClean="0">
                <a:solidFill>
                  <a:srgbClr val="0071B2"/>
                </a:solidFill>
                <a:latin typeface="Arial"/>
              </a:rPr>
              <a:t>Иногда беспокоящее поведение может и не мешать</a:t>
            </a:r>
            <a:r>
              <a:rPr lang="en-US" sz="2000" dirty="0" smtClean="0">
                <a:solidFill>
                  <a:srgbClr val="0071B2"/>
                </a:solidFill>
                <a:latin typeface="Arial"/>
              </a:rPr>
              <a:t>:</a:t>
            </a:r>
            <a:endParaRPr lang="en-US" sz="2000" dirty="0">
              <a:solidFill>
                <a:srgbClr val="0071B2"/>
              </a:solidFill>
              <a:latin typeface="Arial"/>
            </a:endParaRPr>
          </a:p>
          <a:p>
            <a:pPr marL="1182688" lvl="2" indent="-342900" defTabSz="914400">
              <a:spcBef>
                <a:spcPts val="700"/>
              </a:spcBef>
              <a:buClr>
                <a:srgbClr val="0067A0"/>
              </a:buClr>
              <a:buSzPct val="120000"/>
              <a:defRPr/>
            </a:pPr>
            <a:r>
              <a:rPr lang="ru-RU" sz="2000" dirty="0" smtClean="0">
                <a:solidFill>
                  <a:srgbClr val="FFFFFF">
                    <a:lumMod val="50000"/>
                  </a:srgbClr>
                </a:solidFill>
                <a:latin typeface="Arial"/>
              </a:rPr>
              <a:t>Является </a:t>
            </a:r>
            <a:r>
              <a:rPr lang="ru-RU" sz="2000" dirty="0" err="1" smtClean="0">
                <a:solidFill>
                  <a:srgbClr val="FFFFFF">
                    <a:lumMod val="50000"/>
                  </a:srgbClr>
                </a:solidFill>
                <a:latin typeface="Arial"/>
              </a:rPr>
              <a:t>обсессивное</a:t>
            </a:r>
            <a:r>
              <a:rPr lang="ru-RU" sz="2000" dirty="0" smtClean="0">
                <a:solidFill>
                  <a:srgbClr val="FFFFFF">
                    <a:lumMod val="50000"/>
                  </a:srgbClr>
                </a:solidFill>
                <a:latin typeface="Arial"/>
              </a:rPr>
              <a:t> поведение моего коллеги проблемой?</a:t>
            </a:r>
            <a:endParaRPr lang="en-US" sz="2000" dirty="0">
              <a:solidFill>
                <a:srgbClr val="FFFFFF">
                  <a:lumMod val="50000"/>
                </a:srgbClr>
              </a:solidFill>
              <a:latin typeface="Arial"/>
            </a:endParaRPr>
          </a:p>
        </p:txBody>
      </p:sp>
    </p:spTree>
    <p:extLst>
      <p:ext uri="{BB962C8B-B14F-4D97-AF65-F5344CB8AC3E}">
        <p14:creationId xmlns:p14="http://schemas.microsoft.com/office/powerpoint/2010/main" val="71208472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uiExpand="1" build="p" bldLvl="5"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5" name="Rectangle 1"/>
          <p:cNvSpPr>
            <a:spLocks noGrp="1" noChangeArrowheads="1"/>
          </p:cNvSpPr>
          <p:nvPr>
            <p:ph type="title"/>
          </p:nvPr>
        </p:nvSpPr>
        <p:spPr>
          <a:xfrm>
            <a:off x="457200" y="104116"/>
            <a:ext cx="8229600" cy="1143000"/>
          </a:xfrm>
        </p:spPr>
        <p:txBody>
          <a:bodyPr rIns="39688">
            <a:normAutofit/>
          </a:bodyPr>
          <a:lstStyle/>
          <a:p>
            <a:r>
              <a:rPr lang="ru-RU" sz="3600" dirty="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endParaRPr lang="en-US" sz="3600" dirty="0">
              <a:solidFill>
                <a:srgbClr val="0071B2"/>
              </a:solidFill>
              <a:latin typeface="Arial" panose="020B0604020202020204" pitchFamily="34" charset="0"/>
              <a:cs typeface="Arial" panose="020B0604020202020204" pitchFamily="34" charset="0"/>
            </a:endParaRPr>
          </a:p>
        </p:txBody>
      </p:sp>
      <p:sp>
        <p:nvSpPr>
          <p:cNvPr id="40962" name="Rectangle 2"/>
          <p:cNvSpPr>
            <a:spLocks noGrp="1" noChangeArrowheads="1"/>
          </p:cNvSpPr>
          <p:nvPr>
            <p:ph idx="1"/>
          </p:nvPr>
        </p:nvSpPr>
        <p:spPr>
          <a:xfrm>
            <a:off x="457200" y="1084153"/>
            <a:ext cx="8229600" cy="3906156"/>
          </a:xfrm>
          <a:extLst/>
        </p:spPr>
        <p:txBody>
          <a:bodyPr rIns="39688" rtlCol="0">
            <a:noAutofit/>
          </a:bodyPr>
          <a:lstStyle/>
          <a:p>
            <a:pPr marL="39688" lvl="0" indent="0" algn="ctr" defTabSz="914400">
              <a:spcBef>
                <a:spcPts val="600"/>
              </a:spcBef>
              <a:buClr>
                <a:srgbClr val="0067A0"/>
              </a:buClr>
              <a:buSzPct val="80000"/>
              <a:buNone/>
              <a:defRPr/>
            </a:pPr>
            <a:r>
              <a:rPr lang="ru-RU" b="1" u="sng" dirty="0" smtClean="0">
                <a:solidFill>
                  <a:srgbClr val="0071B2"/>
                </a:solidFill>
                <a:latin typeface="Arial" panose="020B0604020202020204" pitchFamily="34" charset="0"/>
                <a:cs typeface="Arial" panose="020B0604020202020204" pitchFamily="34" charset="0"/>
              </a:rPr>
              <a:t>Подход, нацеленный на симптомы</a:t>
            </a:r>
            <a:endParaRPr lang="en-US" b="1" u="sng" dirty="0">
              <a:solidFill>
                <a:srgbClr val="0071B2"/>
              </a:solidFill>
              <a:latin typeface="Arial" panose="020B0604020202020204" pitchFamily="34" charset="0"/>
              <a:cs typeface="Arial" panose="020B0604020202020204" pitchFamily="34" charset="0"/>
            </a:endParaRPr>
          </a:p>
          <a:p>
            <a:pPr marL="39688" lvl="0" indent="0" defTabSz="914400">
              <a:spcBef>
                <a:spcPts val="1400"/>
              </a:spcBef>
              <a:buClr>
                <a:srgbClr val="0067A0"/>
              </a:buClr>
              <a:buSzPct val="80000"/>
              <a:buNone/>
              <a:defRPr/>
            </a:pPr>
            <a:r>
              <a:rPr lang="ru-RU" dirty="0" smtClean="0">
                <a:solidFill>
                  <a:srgbClr val="0071B2"/>
                </a:solidFill>
                <a:latin typeface="Arial" panose="020B0604020202020204" pitchFamily="34" charset="0"/>
                <a:cs typeface="Arial" panose="020B0604020202020204" pitchFamily="34" charset="0"/>
              </a:rPr>
              <a:t>Определите симптом(ы)-«мишень» и лечите симптом(ы)</a:t>
            </a:r>
            <a:endParaRPr lang="en-US" dirty="0">
              <a:solidFill>
                <a:srgbClr val="0071B2"/>
              </a:solidFill>
              <a:latin typeface="Arial" panose="020B0604020202020204" pitchFamily="34" charset="0"/>
              <a:cs typeface="Arial" panose="020B0604020202020204" pitchFamily="34" charset="0"/>
            </a:endParaRPr>
          </a:p>
          <a:p>
            <a:pPr marL="39688" lvl="0" indent="0" defTabSz="914400">
              <a:spcBef>
                <a:spcPts val="1400"/>
              </a:spcBef>
              <a:buClr>
                <a:srgbClr val="0067A0"/>
              </a:buClr>
              <a:buSzPct val="80000"/>
              <a:buNone/>
              <a:defRPr/>
            </a:pPr>
            <a:r>
              <a:rPr lang="ru-RU" dirty="0" smtClean="0">
                <a:solidFill>
                  <a:srgbClr val="0071B2"/>
                </a:solidFill>
                <a:latin typeface="Arial" panose="020B0604020202020204" pitchFamily="34" charset="0"/>
                <a:cs typeface="Arial" panose="020B0604020202020204" pitchFamily="34" charset="0"/>
              </a:rPr>
              <a:t>Наиболее распространенные поведенческие симптомы РАС включают</a:t>
            </a:r>
            <a:r>
              <a:rPr lang="en-US" dirty="0" smtClean="0">
                <a:solidFill>
                  <a:srgbClr val="0071B2"/>
                </a:solidFill>
                <a:latin typeface="Arial" panose="020B0604020202020204" pitchFamily="34" charset="0"/>
                <a:cs typeface="Arial" panose="020B0604020202020204" pitchFamily="34" charset="0"/>
              </a:rPr>
              <a:t>:</a:t>
            </a:r>
            <a:endParaRPr lang="en-US" dirty="0">
              <a:solidFill>
                <a:srgbClr val="0071B2"/>
              </a:solidFill>
              <a:latin typeface="Arial" panose="020B0604020202020204" pitchFamily="34" charset="0"/>
              <a:cs typeface="Arial" panose="020B0604020202020204" pitchFamily="34" charset="0"/>
            </a:endParaRPr>
          </a:p>
          <a:p>
            <a:pPr marL="382588" lvl="0" indent="-228600" defTabSz="914400">
              <a:spcBef>
                <a:spcPts val="1400"/>
              </a:spcBef>
              <a:buClr>
                <a:srgbClr val="0067A0"/>
              </a:buClr>
              <a:buSzPct val="80000"/>
              <a:defRPr/>
            </a:pPr>
            <a:r>
              <a:rPr lang="ru-RU" dirty="0" err="1" smtClean="0">
                <a:solidFill>
                  <a:srgbClr val="0071B2"/>
                </a:solidFill>
                <a:latin typeface="Arial" panose="020B0604020202020204" pitchFamily="34" charset="0"/>
                <a:cs typeface="Arial" panose="020B0604020202020204" pitchFamily="34" charset="0"/>
              </a:rPr>
              <a:t>Гиперактивность</a:t>
            </a:r>
            <a:endParaRPr lang="en-US" dirty="0">
              <a:solidFill>
                <a:srgbClr val="0071B2"/>
              </a:solidFill>
              <a:latin typeface="Arial" panose="020B0604020202020204" pitchFamily="34" charset="0"/>
              <a:cs typeface="Arial" panose="020B0604020202020204" pitchFamily="34" charset="0"/>
            </a:endParaRPr>
          </a:p>
          <a:p>
            <a:pPr marL="382588" lvl="0" indent="-228600" defTabSz="914400">
              <a:spcBef>
                <a:spcPts val="1400"/>
              </a:spcBef>
              <a:buClr>
                <a:srgbClr val="0067A0"/>
              </a:buClr>
              <a:buSzPct val="80000"/>
              <a:defRPr/>
            </a:pPr>
            <a:r>
              <a:rPr lang="ru-RU" dirty="0" smtClean="0">
                <a:solidFill>
                  <a:srgbClr val="0071B2"/>
                </a:solidFill>
                <a:latin typeface="Arial" panose="020B0604020202020204" pitchFamily="34" charset="0"/>
                <a:cs typeface="Arial" panose="020B0604020202020204" pitchFamily="34" charset="0"/>
              </a:rPr>
              <a:t>Невнимательность</a:t>
            </a:r>
            <a:endParaRPr lang="en-US" dirty="0">
              <a:solidFill>
                <a:srgbClr val="0071B2"/>
              </a:solidFill>
              <a:latin typeface="Arial" panose="020B0604020202020204" pitchFamily="34" charset="0"/>
              <a:cs typeface="Arial" panose="020B0604020202020204" pitchFamily="34" charset="0"/>
            </a:endParaRPr>
          </a:p>
          <a:p>
            <a:pPr marL="382588" lvl="0" indent="-228600" defTabSz="914400">
              <a:spcBef>
                <a:spcPts val="1400"/>
              </a:spcBef>
              <a:buClr>
                <a:srgbClr val="0067A0"/>
              </a:buClr>
              <a:buSzPct val="80000"/>
              <a:defRPr/>
            </a:pPr>
            <a:r>
              <a:rPr lang="ru-RU" dirty="0" smtClean="0">
                <a:solidFill>
                  <a:srgbClr val="0071B2"/>
                </a:solidFill>
                <a:latin typeface="Arial" panose="020B0604020202020204" pitchFamily="34" charset="0"/>
                <a:cs typeface="Arial" panose="020B0604020202020204" pitchFamily="34" charset="0"/>
              </a:rPr>
              <a:t>Повторяющееся поведение</a:t>
            </a:r>
            <a:r>
              <a:rPr lang="en-US" dirty="0" smtClean="0">
                <a:solidFill>
                  <a:srgbClr val="0071B2"/>
                </a:solidFill>
                <a:latin typeface="Arial" panose="020B0604020202020204" pitchFamily="34" charset="0"/>
                <a:cs typeface="Arial" panose="020B0604020202020204" pitchFamily="34" charset="0"/>
              </a:rPr>
              <a:t>/</a:t>
            </a:r>
            <a:r>
              <a:rPr lang="ru-RU" dirty="0" smtClean="0">
                <a:solidFill>
                  <a:srgbClr val="0071B2"/>
                </a:solidFill>
                <a:latin typeface="Arial" panose="020B0604020202020204" pitchFamily="34" charset="0"/>
                <a:cs typeface="Arial" panose="020B0604020202020204" pitchFamily="34" charset="0"/>
              </a:rPr>
              <a:t>обсессивно-</a:t>
            </a:r>
            <a:r>
              <a:rPr lang="ru-RU" dirty="0" err="1" smtClean="0">
                <a:solidFill>
                  <a:srgbClr val="0071B2"/>
                </a:solidFill>
                <a:latin typeface="Arial" panose="020B0604020202020204" pitchFamily="34" charset="0"/>
                <a:cs typeface="Arial" panose="020B0604020202020204" pitchFamily="34" charset="0"/>
              </a:rPr>
              <a:t>компульсивные</a:t>
            </a:r>
            <a:r>
              <a:rPr lang="ru-RU" dirty="0" smtClean="0">
                <a:solidFill>
                  <a:srgbClr val="0071B2"/>
                </a:solidFill>
                <a:latin typeface="Arial" panose="020B0604020202020204" pitchFamily="34" charset="0"/>
                <a:cs typeface="Arial" panose="020B0604020202020204" pitchFamily="34" charset="0"/>
              </a:rPr>
              <a:t> симптомы</a:t>
            </a:r>
            <a:endParaRPr lang="en-US" dirty="0">
              <a:solidFill>
                <a:srgbClr val="0071B2"/>
              </a:solidFill>
              <a:latin typeface="Arial" panose="020B0604020202020204" pitchFamily="34" charset="0"/>
              <a:cs typeface="Arial" panose="020B0604020202020204" pitchFamily="34" charset="0"/>
            </a:endParaRPr>
          </a:p>
          <a:p>
            <a:pPr marL="382588" lvl="0" indent="-228600" defTabSz="914400">
              <a:spcBef>
                <a:spcPts val="1400"/>
              </a:spcBef>
              <a:buClr>
                <a:srgbClr val="0067A0"/>
              </a:buClr>
              <a:buSzPct val="80000"/>
              <a:defRPr/>
            </a:pPr>
            <a:r>
              <a:rPr lang="ru-RU" dirty="0" smtClean="0">
                <a:solidFill>
                  <a:srgbClr val="0071B2"/>
                </a:solidFill>
                <a:latin typeface="Arial" panose="020B0604020202020204" pitchFamily="34" charset="0"/>
                <a:cs typeface="Arial" panose="020B0604020202020204" pitchFamily="34" charset="0"/>
              </a:rPr>
              <a:t>Тревожность</a:t>
            </a:r>
            <a:endParaRPr lang="en-US" dirty="0">
              <a:solidFill>
                <a:srgbClr val="0071B2"/>
              </a:solidFill>
              <a:latin typeface="Arial" panose="020B0604020202020204" pitchFamily="34" charset="0"/>
              <a:cs typeface="Arial" panose="020B0604020202020204" pitchFamily="34" charset="0"/>
            </a:endParaRPr>
          </a:p>
          <a:p>
            <a:pPr marL="382588" lvl="0" indent="-228600" defTabSz="914400">
              <a:spcBef>
                <a:spcPts val="1400"/>
              </a:spcBef>
              <a:buClr>
                <a:srgbClr val="0067A0"/>
              </a:buClr>
              <a:buSzPct val="80000"/>
              <a:defRPr/>
            </a:pPr>
            <a:r>
              <a:rPr lang="ru-RU" dirty="0" smtClean="0">
                <a:solidFill>
                  <a:srgbClr val="0071B2"/>
                </a:solidFill>
                <a:latin typeface="Arial" panose="020B0604020202020204" pitchFamily="34" charset="0"/>
                <a:cs typeface="Arial" panose="020B0604020202020204" pitchFamily="34" charset="0"/>
              </a:rPr>
              <a:t>Агрессия, направленная на себя или других</a:t>
            </a:r>
            <a:endParaRPr lang="en-US" dirty="0">
              <a:solidFill>
                <a:srgbClr val="0071B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51296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6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uiExpand="1"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Rectangle 1"/>
          <p:cNvSpPr>
            <a:spLocks noGrp="1" noChangeArrowheads="1"/>
          </p:cNvSpPr>
          <p:nvPr>
            <p:ph type="title"/>
          </p:nvPr>
        </p:nvSpPr>
        <p:spPr>
          <a:xfrm>
            <a:off x="228599" y="0"/>
            <a:ext cx="8367295" cy="1208088"/>
          </a:xfrm>
          <a:extLst/>
        </p:spPr>
        <p:txBody>
          <a:bodyPr rIns="39688" rtlCol="0">
            <a:normAutofit/>
          </a:bodyPr>
          <a:lstStyle/>
          <a:p>
            <a:pPr fontAlgn="auto">
              <a:spcAft>
                <a:spcPts val="0"/>
              </a:spcAft>
              <a:defRPr/>
            </a:pPr>
            <a:r>
              <a:rPr lang="ru-RU" sz="3600" dirty="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r>
              <a:rPr lang="en-US" dirty="0">
                <a:solidFill>
                  <a:schemeClr val="tx2"/>
                </a:solidFill>
                <a:latin typeface="Arial" panose="020B0604020202020204" pitchFamily="34" charset="0"/>
                <a:cs typeface="Arial" panose="020B0604020202020204" pitchFamily="34" charset="0"/>
              </a:rPr>
              <a:t/>
            </a:r>
            <a:br>
              <a:rPr lang="en-US" dirty="0">
                <a:solidFill>
                  <a:schemeClr val="tx2"/>
                </a:solidFill>
                <a:latin typeface="Arial" panose="020B0604020202020204" pitchFamily="34" charset="0"/>
                <a:cs typeface="Arial" panose="020B0604020202020204" pitchFamily="34" charset="0"/>
              </a:rPr>
            </a:br>
            <a:r>
              <a:rPr lang="ru-RU" sz="2800" i="1" dirty="0" smtClean="0">
                <a:solidFill>
                  <a:schemeClr val="tx2"/>
                </a:solidFill>
                <a:latin typeface="Arial" panose="020B0604020202020204" pitchFamily="34" charset="0"/>
                <a:cs typeface="Arial" panose="020B0604020202020204" pitchFamily="34" charset="0"/>
              </a:rPr>
              <a:t>Управление лечением</a:t>
            </a:r>
            <a:endParaRPr lang="en-US" sz="2800" i="1" dirty="0">
              <a:solidFill>
                <a:schemeClr val="tx2"/>
              </a:solidFill>
              <a:latin typeface="Arial" panose="020B0604020202020204" pitchFamily="34" charset="0"/>
              <a:cs typeface="Arial" panose="020B0604020202020204" pitchFamily="34" charset="0"/>
            </a:endParaRPr>
          </a:p>
        </p:txBody>
      </p:sp>
      <p:sp>
        <p:nvSpPr>
          <p:cNvPr id="63490" name="Rectangle 2"/>
          <p:cNvSpPr>
            <a:spLocks noGrp="1" noChangeArrowheads="1"/>
          </p:cNvSpPr>
          <p:nvPr>
            <p:ph type="body" idx="1"/>
          </p:nvPr>
        </p:nvSpPr>
        <p:spPr>
          <a:xfrm>
            <a:off x="654050" y="1392238"/>
            <a:ext cx="8283289" cy="4267200"/>
          </a:xfrm>
        </p:spPr>
        <p:txBody>
          <a:bodyPr rIns="39688">
            <a:normAutofit/>
          </a:bodyPr>
          <a:lstStyle/>
          <a:p>
            <a:pPr marL="39688" lvl="0" indent="0" defTabSz="914400">
              <a:spcBef>
                <a:spcPts val="600"/>
              </a:spcBef>
              <a:spcAft>
                <a:spcPts val="300"/>
              </a:spcAft>
              <a:buClr>
                <a:srgbClr val="FF1702"/>
              </a:buClr>
              <a:buSzPct val="80000"/>
              <a:buNone/>
            </a:pPr>
            <a:r>
              <a:rPr lang="ru-RU" dirty="0" smtClean="0">
                <a:solidFill>
                  <a:srgbClr val="0067A0"/>
                </a:solidFill>
                <a:latin typeface="Arial" panose="020B0604020202020204" pitchFamily="34" charset="0"/>
                <a:cs typeface="Arial" panose="020B0604020202020204" pitchFamily="34" charset="0"/>
              </a:rPr>
              <a:t>При начале медикаментозного лечения определите количественные измерения для оценки безопасности и эффективности препарата</a:t>
            </a:r>
            <a:r>
              <a:rPr lang="en-US" dirty="0" smtClean="0">
                <a:solidFill>
                  <a:srgbClr val="0067A0"/>
                </a:solidFill>
                <a:latin typeface="Arial" panose="020B0604020202020204" pitchFamily="34" charset="0"/>
                <a:cs typeface="Arial" panose="020B0604020202020204" pitchFamily="34" charset="0"/>
              </a:rPr>
              <a:t>:</a:t>
            </a:r>
            <a:endParaRPr lang="en-US" dirty="0">
              <a:solidFill>
                <a:srgbClr val="0067A0"/>
              </a:solidFill>
              <a:latin typeface="Arial" panose="020B0604020202020204" pitchFamily="34" charset="0"/>
              <a:cs typeface="Arial" panose="020B0604020202020204" pitchFamily="34" charset="0"/>
            </a:endParaRPr>
          </a:p>
          <a:p>
            <a:pPr marL="39688" lvl="0" indent="0" defTabSz="914400">
              <a:spcBef>
                <a:spcPts val="600"/>
              </a:spcBef>
              <a:spcAft>
                <a:spcPts val="300"/>
              </a:spcAft>
              <a:buClr>
                <a:srgbClr val="FF1702"/>
              </a:buClr>
              <a:buSzPct val="80000"/>
              <a:buNone/>
            </a:pPr>
            <a:endParaRPr lang="en-US" sz="2000" dirty="0">
              <a:solidFill>
                <a:srgbClr val="0067A0"/>
              </a:solidFill>
              <a:latin typeface="Arial" panose="020B0604020202020204" pitchFamily="34" charset="0"/>
              <a:cs typeface="Arial" panose="020B0604020202020204" pitchFamily="34" charset="0"/>
            </a:endParaRPr>
          </a:p>
          <a:p>
            <a:pPr marL="496888" lvl="1" indent="0" defTabSz="914400">
              <a:spcBef>
                <a:spcPts val="300"/>
              </a:spcBef>
              <a:buClr>
                <a:srgbClr val="0067A0"/>
              </a:buClr>
              <a:buSzPct val="80000"/>
              <a:buNone/>
            </a:pPr>
            <a:r>
              <a:rPr lang="en-US" sz="2000" dirty="0">
                <a:solidFill>
                  <a:srgbClr val="0071B2"/>
                </a:solidFill>
                <a:latin typeface="Arial" panose="020B0604020202020204" pitchFamily="34" charset="0"/>
                <a:cs typeface="Arial" panose="020B0604020202020204" pitchFamily="34" charset="0"/>
              </a:rPr>
              <a:t>a) </a:t>
            </a:r>
            <a:r>
              <a:rPr lang="ru-RU" sz="2000" dirty="0" smtClean="0">
                <a:solidFill>
                  <a:srgbClr val="0071B2"/>
                </a:solidFill>
                <a:latin typeface="Arial" panose="020B0604020202020204" pitchFamily="34" charset="0"/>
                <a:cs typeface="Arial" panose="020B0604020202020204" pitchFamily="34" charset="0"/>
              </a:rPr>
              <a:t>Определите объективные виды поведения/измерения качества жизни, которые вы будете отслеживать. </a:t>
            </a:r>
            <a:endParaRPr lang="en-US" sz="2000" dirty="0">
              <a:solidFill>
                <a:srgbClr val="0071B2"/>
              </a:solidFill>
              <a:latin typeface="Arial" panose="020B0604020202020204" pitchFamily="34" charset="0"/>
              <a:cs typeface="Arial" panose="020B0604020202020204" pitchFamily="34" charset="0"/>
            </a:endParaRPr>
          </a:p>
          <a:p>
            <a:pPr marL="496888" lvl="1" indent="0" defTabSz="914400">
              <a:spcBef>
                <a:spcPts val="300"/>
              </a:spcBef>
              <a:buClr>
                <a:srgbClr val="0067A0"/>
              </a:buClr>
              <a:buSzPct val="80000"/>
              <a:buNone/>
            </a:pPr>
            <a:r>
              <a:rPr lang="en-US" sz="2000" dirty="0">
                <a:solidFill>
                  <a:srgbClr val="0071B2"/>
                </a:solidFill>
                <a:latin typeface="Arial" panose="020B0604020202020204" pitchFamily="34" charset="0"/>
                <a:cs typeface="Arial" panose="020B0604020202020204" pitchFamily="34" charset="0"/>
              </a:rPr>
              <a:t>b) </a:t>
            </a:r>
            <a:r>
              <a:rPr lang="ru-RU" sz="2000" dirty="0" smtClean="0">
                <a:solidFill>
                  <a:srgbClr val="0071B2"/>
                </a:solidFill>
                <a:latin typeface="Arial" panose="020B0604020202020204" pitchFamily="34" charset="0"/>
                <a:cs typeface="Arial" panose="020B0604020202020204" pitchFamily="34" charset="0"/>
              </a:rPr>
              <a:t>Используйте эмпирические методы </a:t>
            </a:r>
            <a:r>
              <a:rPr lang="en-US" sz="2000" dirty="0" smtClean="0">
                <a:solidFill>
                  <a:srgbClr val="0071B2"/>
                </a:solidFill>
                <a:latin typeface="Arial" panose="020B0604020202020204" pitchFamily="34" charset="0"/>
                <a:cs typeface="Arial" panose="020B0604020202020204" pitchFamily="34" charset="0"/>
              </a:rPr>
              <a:t>(</a:t>
            </a:r>
            <a:r>
              <a:rPr lang="ru-RU" sz="2000" dirty="0" err="1" smtClean="0">
                <a:solidFill>
                  <a:srgbClr val="0071B2"/>
                </a:solidFill>
                <a:latin typeface="Arial" panose="020B0604020202020204" pitchFamily="34" charset="0"/>
                <a:cs typeface="Arial" panose="020B0604020202020204" pitchFamily="34" charset="0"/>
              </a:rPr>
              <a:t>валидизированные</a:t>
            </a:r>
            <a:r>
              <a:rPr lang="ru-RU" sz="2000" dirty="0" smtClean="0">
                <a:solidFill>
                  <a:srgbClr val="0071B2"/>
                </a:solidFill>
                <a:latin typeface="Arial" panose="020B0604020202020204" pitchFamily="34" charset="0"/>
                <a:cs typeface="Arial" panose="020B0604020202020204" pitchFamily="34" charset="0"/>
              </a:rPr>
              <a:t>, чувствительные к лечению методы оценки</a:t>
            </a:r>
            <a:r>
              <a:rPr lang="en-US" sz="2000" dirty="0" smtClean="0">
                <a:solidFill>
                  <a:srgbClr val="0071B2"/>
                </a:solidFill>
                <a:latin typeface="Arial" panose="020B0604020202020204" pitchFamily="34" charset="0"/>
                <a:cs typeface="Arial" panose="020B0604020202020204" pitchFamily="34" charset="0"/>
              </a:rPr>
              <a:t>validated)</a:t>
            </a:r>
            <a:endParaRPr lang="en-US" sz="2000" dirty="0">
              <a:solidFill>
                <a:srgbClr val="0071B2"/>
              </a:solidFill>
              <a:latin typeface="Arial" panose="020B0604020202020204" pitchFamily="34" charset="0"/>
              <a:cs typeface="Arial" panose="020B0604020202020204" pitchFamily="34" charset="0"/>
            </a:endParaRPr>
          </a:p>
          <a:p>
            <a:pPr marL="496888" lvl="1" indent="0" defTabSz="914400">
              <a:spcBef>
                <a:spcPts val="300"/>
              </a:spcBef>
              <a:buClr>
                <a:srgbClr val="0067A0"/>
              </a:buClr>
              <a:buSzPct val="80000"/>
              <a:buNone/>
            </a:pPr>
            <a:r>
              <a:rPr lang="en-US" sz="2000" dirty="0">
                <a:solidFill>
                  <a:srgbClr val="0071B2"/>
                </a:solidFill>
                <a:latin typeface="Arial" panose="020B0604020202020204" pitchFamily="34" charset="0"/>
                <a:cs typeface="Arial" panose="020B0604020202020204" pitchFamily="34" charset="0"/>
              </a:rPr>
              <a:t>c) </a:t>
            </a:r>
            <a:r>
              <a:rPr lang="ru-RU" sz="2000" dirty="0" smtClean="0">
                <a:solidFill>
                  <a:srgbClr val="0071B2"/>
                </a:solidFill>
                <a:latin typeface="Arial" panose="020B0604020202020204" pitchFamily="34" charset="0"/>
                <a:cs typeface="Arial" panose="020B0604020202020204" pitchFamily="34" charset="0"/>
              </a:rPr>
              <a:t>Соберите начальные данные без препарата и данные на препарате для сравнения </a:t>
            </a:r>
            <a:endParaRPr lang="en-US" sz="2000" dirty="0">
              <a:solidFill>
                <a:srgbClr val="0071B2"/>
              </a:solidFill>
              <a:latin typeface="Arial" panose="020B0604020202020204" pitchFamily="34" charset="0"/>
              <a:cs typeface="Arial" panose="020B0604020202020204" pitchFamily="34" charset="0"/>
            </a:endParaRPr>
          </a:p>
          <a:p>
            <a:pPr marL="496888" lvl="1" indent="0" defTabSz="914400">
              <a:spcBef>
                <a:spcPts val="300"/>
              </a:spcBef>
              <a:buClr>
                <a:srgbClr val="0067A0"/>
              </a:buClr>
              <a:buSzPct val="80000"/>
              <a:buNone/>
            </a:pPr>
            <a:r>
              <a:rPr lang="en-US" sz="2000" dirty="0">
                <a:solidFill>
                  <a:srgbClr val="0071B2"/>
                </a:solidFill>
                <a:latin typeface="Arial" panose="020B0604020202020204" pitchFamily="34" charset="0"/>
                <a:cs typeface="Arial" panose="020B0604020202020204" pitchFamily="34" charset="0"/>
              </a:rPr>
              <a:t>d) </a:t>
            </a:r>
            <a:r>
              <a:rPr lang="ru-RU" sz="2000" dirty="0" smtClean="0">
                <a:solidFill>
                  <a:srgbClr val="0071B2"/>
                </a:solidFill>
                <a:latin typeface="Arial" panose="020B0604020202020204" pitchFamily="34" charset="0"/>
                <a:cs typeface="Arial" panose="020B0604020202020204" pitchFamily="34" charset="0"/>
              </a:rPr>
              <a:t>Собирайте данные через регулярные интервалы во время медикаментозного лечения </a:t>
            </a:r>
            <a:endParaRPr lang="en-US" sz="2000" dirty="0">
              <a:solidFill>
                <a:srgbClr val="0071B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484282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uiExpand="1" build="p" bldLvl="5"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266700" y="1295400"/>
            <a:ext cx="8610600" cy="4457700"/>
          </a:xfrm>
        </p:spPr>
        <p:txBody>
          <a:bodyPr rIns="39688">
            <a:normAutofit fontScale="92500"/>
          </a:bodyPr>
          <a:lstStyle/>
          <a:p>
            <a:pPr marL="39688" lvl="0" indent="0" defTabSz="914400">
              <a:spcBef>
                <a:spcPct val="0"/>
              </a:spcBef>
              <a:spcAft>
                <a:spcPts val="300"/>
              </a:spcAft>
              <a:buClr>
                <a:srgbClr val="0067A0"/>
              </a:buClr>
              <a:buSzPct val="80000"/>
              <a:buNone/>
            </a:pPr>
            <a:r>
              <a:rPr lang="ru-RU" sz="2200" dirty="0" smtClean="0">
                <a:solidFill>
                  <a:srgbClr val="0071B2"/>
                </a:solidFill>
                <a:latin typeface="Arial"/>
              </a:rPr>
              <a:t>Систематически проводите испытания препарата</a:t>
            </a:r>
            <a:r>
              <a:rPr lang="en-US" sz="2200" dirty="0" smtClean="0">
                <a:solidFill>
                  <a:srgbClr val="0071B2"/>
                </a:solidFill>
                <a:latin typeface="Arial"/>
              </a:rPr>
              <a:t>:</a:t>
            </a:r>
            <a:endParaRPr lang="en-US" sz="2200" dirty="0">
              <a:solidFill>
                <a:srgbClr val="0071B2"/>
              </a:solidFill>
              <a:latin typeface="Arial"/>
            </a:endParaRPr>
          </a:p>
          <a:p>
            <a:pPr marL="39688" lvl="0" indent="0" defTabSz="914400">
              <a:spcBef>
                <a:spcPct val="0"/>
              </a:spcBef>
              <a:spcAft>
                <a:spcPts val="300"/>
              </a:spcAft>
              <a:buClr>
                <a:srgbClr val="0067A0"/>
              </a:buClr>
              <a:buSzPct val="80000"/>
              <a:buNone/>
            </a:pPr>
            <a:endParaRPr lang="en-US" sz="800" dirty="0">
              <a:solidFill>
                <a:srgbClr val="0071B2"/>
              </a:solidFill>
              <a:latin typeface="Arial"/>
            </a:endParaRPr>
          </a:p>
          <a:p>
            <a:pPr marL="839788" lvl="1" indent="-342900" defTabSz="914400">
              <a:spcBef>
                <a:spcPct val="0"/>
              </a:spcBef>
              <a:buClr>
                <a:srgbClr val="0067A0"/>
              </a:buClr>
              <a:buSzPct val="99000"/>
              <a:buFontTx/>
              <a:buAutoNum type="alphaLcParenR"/>
            </a:pPr>
            <a:r>
              <a:rPr lang="ru-RU" sz="2200" dirty="0" smtClean="0">
                <a:solidFill>
                  <a:srgbClr val="0071B2"/>
                </a:solidFill>
                <a:latin typeface="Arial"/>
              </a:rPr>
              <a:t>Препарат должен вводиться как единственная переменная, насколько это возможно </a:t>
            </a:r>
            <a:endParaRPr lang="en-US" sz="2200" dirty="0">
              <a:solidFill>
                <a:srgbClr val="0071B2"/>
              </a:solidFill>
              <a:latin typeface="Arial"/>
            </a:endParaRPr>
          </a:p>
          <a:p>
            <a:pPr marL="839788" lvl="1" indent="-342900" defTabSz="914400">
              <a:spcBef>
                <a:spcPct val="0"/>
              </a:spcBef>
              <a:buClr>
                <a:srgbClr val="0067A0"/>
              </a:buClr>
              <a:buSzPct val="99000"/>
              <a:buFontTx/>
              <a:buAutoNum type="alphaLcParenR"/>
            </a:pPr>
            <a:r>
              <a:rPr lang="ru-RU" sz="2200" dirty="0" smtClean="0">
                <a:solidFill>
                  <a:srgbClr val="0071B2"/>
                </a:solidFill>
                <a:latin typeface="Arial"/>
              </a:rPr>
              <a:t>Испытания препарата должны продолжаться запланированный период времени </a:t>
            </a:r>
            <a:r>
              <a:rPr lang="en-US" sz="2200" dirty="0" smtClean="0">
                <a:solidFill>
                  <a:srgbClr val="0071B2"/>
                </a:solidFill>
                <a:latin typeface="Arial"/>
              </a:rPr>
              <a:t>(</a:t>
            </a:r>
            <a:r>
              <a:rPr lang="ru-RU" sz="2200" dirty="0" smtClean="0">
                <a:solidFill>
                  <a:srgbClr val="0071B2"/>
                </a:solidFill>
                <a:latin typeface="Arial"/>
              </a:rPr>
              <a:t>четкое начало и конец</a:t>
            </a:r>
            <a:r>
              <a:rPr lang="en-US" sz="2200" dirty="0" smtClean="0">
                <a:solidFill>
                  <a:srgbClr val="0071B2"/>
                </a:solidFill>
                <a:latin typeface="Arial"/>
              </a:rPr>
              <a:t>)</a:t>
            </a:r>
            <a:r>
              <a:rPr lang="ru-RU" sz="2200" dirty="0" smtClean="0">
                <a:solidFill>
                  <a:srgbClr val="0071B2"/>
                </a:solidFill>
                <a:latin typeface="Arial"/>
              </a:rPr>
              <a:t>, чтобы можно было оценить эффективность препарата</a:t>
            </a:r>
            <a:endParaRPr lang="en-US" sz="2200" dirty="0">
              <a:solidFill>
                <a:srgbClr val="0071B2"/>
              </a:solidFill>
              <a:latin typeface="Arial"/>
            </a:endParaRPr>
          </a:p>
          <a:p>
            <a:pPr marL="839788" lvl="1" indent="-342900" defTabSz="914400">
              <a:spcBef>
                <a:spcPct val="0"/>
              </a:spcBef>
              <a:buClr>
                <a:srgbClr val="0067A0"/>
              </a:buClr>
              <a:buSzPct val="99000"/>
              <a:buFontTx/>
              <a:buAutoNum type="alphaLcParenR"/>
            </a:pPr>
            <a:r>
              <a:rPr lang="ru-RU" sz="2200" dirty="0" smtClean="0">
                <a:solidFill>
                  <a:srgbClr val="0071B2"/>
                </a:solidFill>
                <a:latin typeface="Arial"/>
              </a:rPr>
              <a:t>Изучайте все варианты дозировки для одного препарата в течение адекватного периода времени прежде чем переходить на другой препарат или добавлять новые препараты</a:t>
            </a:r>
            <a:endParaRPr lang="en-US" sz="2200" dirty="0">
              <a:solidFill>
                <a:srgbClr val="0071B2"/>
              </a:solidFill>
              <a:latin typeface="Arial"/>
            </a:endParaRPr>
          </a:p>
          <a:p>
            <a:pPr marL="1411288" lvl="3" indent="0" defTabSz="914400">
              <a:spcBef>
                <a:spcPct val="0"/>
              </a:spcBef>
              <a:buClr>
                <a:srgbClr val="0067A0"/>
              </a:buClr>
              <a:buSzPct val="120000"/>
              <a:buNone/>
            </a:pPr>
            <a:r>
              <a:rPr lang="en-US" sz="2200" dirty="0">
                <a:solidFill>
                  <a:srgbClr val="0071B2"/>
                </a:solidFill>
                <a:latin typeface="Arial"/>
              </a:rPr>
              <a:t>	</a:t>
            </a:r>
            <a:r>
              <a:rPr lang="en-US" sz="2200" dirty="0" err="1">
                <a:solidFill>
                  <a:srgbClr val="0071B2"/>
                </a:solidFill>
                <a:latin typeface="Arial"/>
              </a:rPr>
              <a:t>i</a:t>
            </a:r>
            <a:r>
              <a:rPr lang="en-US" sz="2200" dirty="0">
                <a:solidFill>
                  <a:srgbClr val="0071B2"/>
                </a:solidFill>
                <a:latin typeface="Arial"/>
              </a:rPr>
              <a:t>) </a:t>
            </a:r>
            <a:r>
              <a:rPr lang="ru-RU" sz="2200" dirty="0" smtClean="0">
                <a:solidFill>
                  <a:srgbClr val="0071B2"/>
                </a:solidFill>
                <a:latin typeface="Arial"/>
              </a:rPr>
              <a:t>Избегайте </a:t>
            </a:r>
            <a:r>
              <a:rPr lang="ru-RU" sz="2200" dirty="0" err="1" smtClean="0">
                <a:solidFill>
                  <a:srgbClr val="0071B2"/>
                </a:solidFill>
                <a:latin typeface="Arial"/>
              </a:rPr>
              <a:t>полифармации</a:t>
            </a:r>
            <a:r>
              <a:rPr lang="ru-RU" sz="2200" dirty="0">
                <a:solidFill>
                  <a:srgbClr val="0071B2"/>
                </a:solidFill>
                <a:latin typeface="Arial"/>
              </a:rPr>
              <a:t> </a:t>
            </a:r>
            <a:r>
              <a:rPr lang="ru-RU" sz="2200" dirty="0" smtClean="0">
                <a:solidFill>
                  <a:srgbClr val="0071B2"/>
                </a:solidFill>
                <a:latin typeface="Arial"/>
              </a:rPr>
              <a:t>множественными препаратами в </a:t>
            </a:r>
            <a:r>
              <a:rPr lang="ru-RU" sz="2200" dirty="0" err="1" smtClean="0">
                <a:solidFill>
                  <a:srgbClr val="0071B2"/>
                </a:solidFill>
                <a:latin typeface="Arial"/>
              </a:rPr>
              <a:t>субтерапевтических</a:t>
            </a:r>
            <a:r>
              <a:rPr lang="ru-RU" sz="2200" dirty="0" smtClean="0">
                <a:solidFill>
                  <a:srgbClr val="0071B2"/>
                </a:solidFill>
                <a:latin typeface="Arial"/>
              </a:rPr>
              <a:t> дозах в течение неадекватного периода времени </a:t>
            </a:r>
            <a:endParaRPr lang="en-US" sz="2200" dirty="0" smtClean="0">
              <a:solidFill>
                <a:srgbClr val="0071B2"/>
              </a:solidFill>
              <a:latin typeface="Arial"/>
            </a:endParaRPr>
          </a:p>
          <a:p>
            <a:pPr marL="839788" lvl="1" indent="-342900" defTabSz="914400">
              <a:spcBef>
                <a:spcPct val="0"/>
              </a:spcBef>
              <a:buClr>
                <a:srgbClr val="0067A0"/>
              </a:buClr>
              <a:buSzPct val="99000"/>
              <a:buFontTx/>
              <a:buAutoNum type="alphaLcParenR"/>
            </a:pPr>
            <a:r>
              <a:rPr lang="ru-RU" sz="2200" dirty="0" smtClean="0">
                <a:solidFill>
                  <a:srgbClr val="0071B2"/>
                </a:solidFill>
                <a:latin typeface="Arial"/>
              </a:rPr>
              <a:t>Систематически оценивайте наличие побочных эффектов </a:t>
            </a:r>
            <a:endParaRPr lang="en-US" sz="2200" dirty="0">
              <a:solidFill>
                <a:srgbClr val="0071B2"/>
              </a:solidFill>
              <a:latin typeface="Arial"/>
            </a:endParaRPr>
          </a:p>
        </p:txBody>
      </p:sp>
      <p:sp>
        <p:nvSpPr>
          <p:cNvPr id="54274" name="Rectangle 1"/>
          <p:cNvSpPr>
            <a:spLocks noGrp="1" noChangeArrowheads="1"/>
          </p:cNvSpPr>
          <p:nvPr>
            <p:ph type="title"/>
          </p:nvPr>
        </p:nvSpPr>
        <p:spPr>
          <a:xfrm>
            <a:off x="577850" y="0"/>
            <a:ext cx="8153400" cy="1208088"/>
          </a:xfrm>
          <a:extLst/>
        </p:spPr>
        <p:txBody>
          <a:bodyPr rIns="39688" rtlCol="0">
            <a:normAutofit fontScale="90000"/>
          </a:bodyPr>
          <a:lstStyle/>
          <a:p>
            <a:pPr fontAlgn="auto">
              <a:spcAft>
                <a:spcPts val="0"/>
              </a:spcAft>
              <a:defRPr/>
            </a:pPr>
            <a:r>
              <a:rPr lang="ru-RU" sz="4000" dirty="0">
                <a:solidFill>
                  <a:srgbClr val="0071B2"/>
                </a:solidFill>
                <a:latin typeface="Arial" panose="020B0604020202020204" pitchFamily="34" charset="0"/>
                <a:ea typeface="Chalkboard Bold"/>
                <a:cs typeface="Arial" panose="020B0604020202020204" pitchFamily="34" charset="0"/>
              </a:rPr>
              <a:t>Фармакотерапия поведения при РАС </a:t>
            </a:r>
            <a:r>
              <a:rPr lang="ru-RU" sz="2800" i="1" dirty="0" smtClean="0">
                <a:solidFill>
                  <a:srgbClr val="0071B2"/>
                </a:solidFill>
                <a:latin typeface="Arial" panose="020B0604020202020204" pitchFamily="34" charset="0"/>
                <a:cs typeface="Arial" panose="020B0604020202020204" pitchFamily="34" charset="0"/>
              </a:rPr>
              <a:t>Управление лечением</a:t>
            </a:r>
            <a:endParaRPr lang="en-US" sz="2800" i="1" dirty="0">
              <a:solidFill>
                <a:srgbClr val="0071B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15184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51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5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uiExpand="1" build="p" bldLvl="5"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3" name="Rectangle 1"/>
          <p:cNvSpPr>
            <a:spLocks noGrp="1" noChangeArrowheads="1"/>
          </p:cNvSpPr>
          <p:nvPr>
            <p:ph type="title"/>
          </p:nvPr>
        </p:nvSpPr>
        <p:spPr>
          <a:xfrm>
            <a:off x="227263" y="0"/>
            <a:ext cx="8783053" cy="1310105"/>
          </a:xfrm>
        </p:spPr>
        <p:txBody>
          <a:bodyPr rIns="39688">
            <a:normAutofit/>
          </a:bodyPr>
          <a:lstStyle/>
          <a:p>
            <a:r>
              <a:rPr lang="ru-RU" sz="3600" dirty="0" err="1">
                <a:solidFill>
                  <a:srgbClr val="0071B2"/>
                </a:solidFill>
                <a:latin typeface="Arial" panose="020B0604020202020204" pitchFamily="34" charset="0"/>
                <a:ea typeface="Chalkboard Bold"/>
                <a:cs typeface="Arial" panose="020B0604020202020204" pitchFamily="34" charset="0"/>
              </a:rPr>
              <a:t>Психофармакотерапия</a:t>
            </a:r>
            <a:r>
              <a:rPr lang="ru-RU" sz="3600" dirty="0">
                <a:solidFill>
                  <a:srgbClr val="0071B2"/>
                </a:solidFill>
                <a:latin typeface="Arial" panose="020B0604020202020204" pitchFamily="34" charset="0"/>
                <a:ea typeface="Chalkboard Bold"/>
                <a:cs typeface="Arial" panose="020B0604020202020204" pitchFamily="34" charset="0"/>
              </a:rPr>
              <a:t> поведения при РАС</a:t>
            </a:r>
            <a:endParaRPr lang="en-US" sz="3600" dirty="0">
              <a:solidFill>
                <a:srgbClr val="0071B2"/>
              </a:solidFill>
              <a:latin typeface="Arial" panose="020B0604020202020204" pitchFamily="34" charset="0"/>
              <a:cs typeface="Arial" panose="020B0604020202020204" pitchFamily="34" charset="0"/>
            </a:endParaRPr>
          </a:p>
        </p:txBody>
      </p:sp>
      <p:sp>
        <p:nvSpPr>
          <p:cNvPr id="65542" name="Rectangle 6"/>
          <p:cNvSpPr>
            <a:spLocks/>
          </p:cNvSpPr>
          <p:nvPr/>
        </p:nvSpPr>
        <p:spPr bwMode="auto">
          <a:xfrm>
            <a:off x="227264" y="1593561"/>
            <a:ext cx="8626214" cy="3293722"/>
          </a:xfrm>
          <a:prstGeom prst="rect">
            <a:avLst/>
          </a:prstGeom>
          <a:noFill/>
          <a:ln>
            <a:noFill/>
          </a:ln>
          <a:extLst/>
        </p:spPr>
        <p:txBody>
          <a:bodyPr lIns="0" tIns="0" rIns="0" bIns="0" anchor="ctr"/>
          <a:lstStyle/>
          <a:p>
            <a:pPr marL="39688" fontAlgn="auto">
              <a:spcBef>
                <a:spcPts val="2700"/>
              </a:spcBef>
              <a:spcAft>
                <a:spcPts val="0"/>
              </a:spcAft>
              <a:buSzPct val="100000"/>
              <a:defRPr/>
            </a:pPr>
            <a:r>
              <a:rPr lang="ru-RU" sz="2400" dirty="0">
                <a:solidFill>
                  <a:srgbClr val="0071B2"/>
                </a:solidFill>
                <a:latin typeface="Arial" panose="020B0604020202020204" pitchFamily="34" charset="0"/>
                <a:cs typeface="Arial" panose="020B0604020202020204" pitchFamily="34" charset="0"/>
                <a:sym typeface="Times New Roman" charset="0"/>
              </a:rPr>
              <a:t>Все эти препараты, как правило, являются модуляторами поведения широкого действия, которые влияют на нервную систему </a:t>
            </a:r>
            <a:r>
              <a:rPr lang="ru-RU" sz="2400" u="sng" dirty="0">
                <a:solidFill>
                  <a:srgbClr val="0071B2"/>
                </a:solidFill>
                <a:latin typeface="Arial" panose="020B0604020202020204" pitchFamily="34" charset="0"/>
                <a:cs typeface="Arial" panose="020B0604020202020204" pitchFamily="34" charset="0"/>
                <a:sym typeface="Times New Roman" charset="0"/>
              </a:rPr>
              <a:t>целиком</a:t>
            </a:r>
            <a:r>
              <a:rPr lang="ru-RU" sz="2400" dirty="0">
                <a:solidFill>
                  <a:srgbClr val="0071B2"/>
                </a:solidFill>
                <a:latin typeface="Arial" panose="020B0604020202020204" pitchFamily="34" charset="0"/>
                <a:cs typeface="Arial" panose="020B0604020202020204" pitchFamily="34" charset="0"/>
                <a:sym typeface="Times New Roman" charset="0"/>
              </a:rPr>
              <a:t>, и потому у них могут быть физические и когнитивные побочные эффекты  </a:t>
            </a:r>
          </a:p>
          <a:p>
            <a:pPr marL="39688" fontAlgn="auto">
              <a:spcBef>
                <a:spcPts val="2700"/>
              </a:spcBef>
              <a:spcAft>
                <a:spcPts val="0"/>
              </a:spcAft>
              <a:buSzPct val="100000"/>
              <a:defRPr/>
            </a:pPr>
            <a:r>
              <a:rPr lang="ru-RU" sz="2400" dirty="0">
                <a:solidFill>
                  <a:srgbClr val="0071B2"/>
                </a:solidFill>
                <a:latin typeface="Arial" panose="020B0604020202020204" pitchFamily="34" charset="0"/>
                <a:cs typeface="Arial" panose="020B0604020202020204" pitchFamily="34" charset="0"/>
                <a:sym typeface="Times New Roman" charset="0"/>
              </a:rPr>
              <a:t>Большинство подобных медицинских вмешательств </a:t>
            </a:r>
            <a:r>
              <a:rPr lang="ru-RU" sz="2400" u="sng" dirty="0">
                <a:solidFill>
                  <a:srgbClr val="0071B2"/>
                </a:solidFill>
                <a:latin typeface="Arial" panose="020B0604020202020204" pitchFamily="34" charset="0"/>
                <a:cs typeface="Arial" panose="020B0604020202020204" pitchFamily="34" charset="0"/>
                <a:sym typeface="Times New Roman" charset="0"/>
              </a:rPr>
              <a:t>не одобрены Администрацией по пищевым продуктам и лекарственным препаратам</a:t>
            </a:r>
            <a:r>
              <a:rPr lang="ru-RU" sz="2400" dirty="0">
                <a:solidFill>
                  <a:srgbClr val="0071B2"/>
                </a:solidFill>
                <a:latin typeface="Arial" panose="020B0604020202020204" pitchFamily="34" charset="0"/>
                <a:cs typeface="Arial" panose="020B0604020202020204" pitchFamily="34" charset="0"/>
                <a:sym typeface="Times New Roman" charset="0"/>
              </a:rPr>
              <a:t> для определенных показаний или возрастной группы. Необходимо полностью информированное согласие</a:t>
            </a:r>
          </a:p>
        </p:txBody>
      </p:sp>
    </p:spTree>
    <p:extLst>
      <p:ext uri="{BB962C8B-B14F-4D97-AF65-F5344CB8AC3E}">
        <p14:creationId xmlns:p14="http://schemas.microsoft.com/office/powerpoint/2010/main" val="243365136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uiExpand="1" build="p"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360947" y="367506"/>
            <a:ext cx="8435474" cy="735013"/>
          </a:xfrm>
          <a:extLst/>
        </p:spPr>
        <p:txBody>
          <a:bodyPr rIns="39688" rtlCol="0">
            <a:normAutofit fontScale="90000"/>
          </a:bodyPr>
          <a:lstStyle/>
          <a:p>
            <a:pPr fontAlgn="auto">
              <a:spcAft>
                <a:spcPts val="0"/>
              </a:spcAft>
              <a:defRPr/>
            </a:pPr>
            <a:r>
              <a:rPr lang="ru-RU" sz="3600" dirty="0" err="1">
                <a:solidFill>
                  <a:srgbClr val="0071B2"/>
                </a:solidFill>
                <a:latin typeface="Arial" panose="020B0604020202020204" pitchFamily="34" charset="0"/>
                <a:cs typeface="Arial" panose="020B0604020202020204" pitchFamily="34" charset="0"/>
              </a:rPr>
              <a:t>Психофармакотерапия</a:t>
            </a:r>
            <a:r>
              <a:rPr lang="ru-RU" sz="3600" dirty="0">
                <a:solidFill>
                  <a:srgbClr val="0071B2"/>
                </a:solidFill>
                <a:latin typeface="Arial" panose="020B0604020202020204" pitchFamily="34" charset="0"/>
                <a:cs typeface="Arial" panose="020B0604020202020204" pitchFamily="34" charset="0"/>
              </a:rPr>
              <a:t> поведения при РАС</a:t>
            </a:r>
            <a:endParaRPr lang="en-US" sz="3600" dirty="0">
              <a:solidFill>
                <a:srgbClr val="0071B2"/>
              </a:solidFill>
              <a:latin typeface="Arial" panose="020B0604020202020204" pitchFamily="34" charset="0"/>
              <a:cs typeface="Arial" panose="020B0604020202020204" pitchFamily="34" charset="0"/>
            </a:endParaRPr>
          </a:p>
        </p:txBody>
      </p:sp>
      <p:sp>
        <p:nvSpPr>
          <p:cNvPr id="66562" name="Rectangle 2"/>
          <p:cNvSpPr>
            <a:spLocks noGrp="1" noChangeArrowheads="1"/>
          </p:cNvSpPr>
          <p:nvPr>
            <p:ph type="body" idx="1"/>
          </p:nvPr>
        </p:nvSpPr>
        <p:spPr>
          <a:xfrm>
            <a:off x="548815" y="1011984"/>
            <a:ext cx="8059738" cy="5368925"/>
          </a:xfrm>
        </p:spPr>
        <p:txBody>
          <a:bodyPr rIns="39688">
            <a:normAutofit fontScale="92500" lnSpcReduction="10000"/>
          </a:bodyPr>
          <a:lstStyle/>
          <a:p>
            <a:pPr marL="39688" indent="0" algn="ctr">
              <a:spcBef>
                <a:spcPts val="1800"/>
              </a:spcBef>
              <a:buFont typeface="Arial" charset="0"/>
              <a:buNone/>
            </a:pPr>
            <a:r>
              <a:rPr lang="ru-RU" sz="2100" u="sng" dirty="0">
                <a:solidFill>
                  <a:srgbClr val="0071B2"/>
                </a:solidFill>
                <a:latin typeface="Arial" panose="020B0604020202020204" pitchFamily="34" charset="0"/>
                <a:cs typeface="Arial" panose="020B0604020202020204" pitchFamily="34" charset="0"/>
              </a:rPr>
              <a:t>Итоги: группы препаратов</a:t>
            </a:r>
          </a:p>
          <a:p>
            <a:pPr marL="39688" indent="0">
              <a:spcBef>
                <a:spcPts val="900"/>
              </a:spcBef>
              <a:buClr>
                <a:srgbClr val="FC0128"/>
              </a:buClr>
              <a:buFont typeface="Arial" charset="0"/>
              <a:buNone/>
            </a:pPr>
            <a:r>
              <a:rPr lang="ru-RU" sz="2100" dirty="0">
                <a:solidFill>
                  <a:srgbClr val="0071B2"/>
                </a:solidFill>
                <a:latin typeface="Arial" panose="020B0604020202020204" pitchFamily="34" charset="0"/>
                <a:cs typeface="Arial" panose="020B0604020202020204" pitchFamily="34" charset="0"/>
              </a:rPr>
              <a:t>Хорошо контролируемые исследования нейролептиков демонстрируют эффективность для снижения агрессии и нервного возбуждения, но эти препараты связаны с известной токсичностью </a:t>
            </a:r>
          </a:p>
          <a:p>
            <a:pPr marL="39688" indent="0">
              <a:spcBef>
                <a:spcPts val="900"/>
              </a:spcBef>
              <a:buClr>
                <a:srgbClr val="FC0128"/>
              </a:buClr>
              <a:buFont typeface="Arial" charset="0"/>
              <a:buNone/>
            </a:pPr>
            <a:r>
              <a:rPr lang="ru-RU" sz="2100" dirty="0" err="1">
                <a:solidFill>
                  <a:srgbClr val="0071B2"/>
                </a:solidFill>
                <a:latin typeface="Arial" panose="020B0604020202020204" pitchFamily="34" charset="0"/>
                <a:cs typeface="Arial" panose="020B0604020202020204" pitchFamily="34" charset="0"/>
              </a:rPr>
              <a:t>Психостимуляторы</a:t>
            </a:r>
            <a:r>
              <a:rPr lang="ru-RU" sz="2100" dirty="0">
                <a:solidFill>
                  <a:srgbClr val="0071B2"/>
                </a:solidFill>
                <a:latin typeface="Arial" panose="020B0604020202020204" pitchFamily="34" charset="0"/>
                <a:cs typeface="Arial" panose="020B0604020202020204" pitchFamily="34" charset="0"/>
              </a:rPr>
              <a:t>, похоже, могут быть полезны для снижения </a:t>
            </a:r>
            <a:r>
              <a:rPr lang="ru-RU" sz="2100" dirty="0" err="1">
                <a:solidFill>
                  <a:srgbClr val="0071B2"/>
                </a:solidFill>
                <a:latin typeface="Arial" panose="020B0604020202020204" pitchFamily="34" charset="0"/>
                <a:cs typeface="Arial" panose="020B0604020202020204" pitchFamily="34" charset="0"/>
              </a:rPr>
              <a:t>гиперактивности</a:t>
            </a:r>
            <a:r>
              <a:rPr lang="ru-RU" sz="2100" dirty="0">
                <a:solidFill>
                  <a:srgbClr val="0071B2"/>
                </a:solidFill>
                <a:latin typeface="Arial" panose="020B0604020202020204" pitchFamily="34" charset="0"/>
                <a:cs typeface="Arial" panose="020B0604020202020204" pitchFamily="34" charset="0"/>
              </a:rPr>
              <a:t> и невнимательности </a:t>
            </a:r>
          </a:p>
          <a:p>
            <a:pPr marL="39688" indent="0">
              <a:spcBef>
                <a:spcPts val="900"/>
              </a:spcBef>
              <a:buClr>
                <a:srgbClr val="FC0128"/>
              </a:buClr>
              <a:buFont typeface="Arial" charset="0"/>
              <a:buNone/>
            </a:pPr>
            <a:r>
              <a:rPr lang="ru-RU" sz="2100" dirty="0">
                <a:solidFill>
                  <a:srgbClr val="0071B2"/>
                </a:solidFill>
                <a:latin typeface="Arial" panose="020B0604020202020204" pitchFamily="34" charset="0"/>
                <a:cs typeface="Arial" panose="020B0604020202020204" pitchFamily="34" charset="0"/>
              </a:rPr>
              <a:t>Сейчас планируются контролируемые исследования </a:t>
            </a:r>
            <a:r>
              <a:rPr lang="ru-RU" sz="2100" dirty="0" err="1">
                <a:solidFill>
                  <a:srgbClr val="0071B2"/>
                </a:solidFill>
                <a:latin typeface="Arial" panose="020B0604020202020204" pitchFamily="34" charset="0"/>
                <a:cs typeface="Arial" panose="020B0604020202020204" pitchFamily="34" charset="0"/>
              </a:rPr>
              <a:t>адренергетических</a:t>
            </a:r>
            <a:r>
              <a:rPr lang="ru-RU" sz="2100" dirty="0">
                <a:solidFill>
                  <a:srgbClr val="0071B2"/>
                </a:solidFill>
                <a:latin typeface="Arial" panose="020B0604020202020204" pitchFamily="34" charset="0"/>
                <a:cs typeface="Arial" panose="020B0604020202020204" pitchFamily="34" charset="0"/>
              </a:rPr>
              <a:t> средств, таких как альфа 2 </a:t>
            </a:r>
          </a:p>
          <a:p>
            <a:pPr marL="39688" indent="0">
              <a:spcBef>
                <a:spcPts val="900"/>
              </a:spcBef>
              <a:buClr>
                <a:srgbClr val="FC0128"/>
              </a:buClr>
              <a:buFont typeface="Arial" charset="0"/>
              <a:buNone/>
            </a:pPr>
            <a:r>
              <a:rPr lang="ru-RU" sz="2100" dirty="0">
                <a:solidFill>
                  <a:srgbClr val="0071B2"/>
                </a:solidFill>
                <a:latin typeface="Arial" panose="020B0604020202020204" pitchFamily="34" charset="0"/>
                <a:cs typeface="Arial" panose="020B0604020202020204" pitchFamily="34" charset="0"/>
              </a:rPr>
              <a:t>Предварительные исследования предполагают, что они могут играть определенную роль </a:t>
            </a:r>
          </a:p>
          <a:p>
            <a:pPr marL="39688" indent="0">
              <a:spcBef>
                <a:spcPts val="900"/>
              </a:spcBef>
              <a:buClr>
                <a:srgbClr val="FC0128"/>
              </a:buClr>
              <a:buFont typeface="Arial" charset="0"/>
              <a:buNone/>
            </a:pPr>
            <a:r>
              <a:rPr lang="ru-RU" sz="2100" dirty="0">
                <a:solidFill>
                  <a:srgbClr val="0071B2"/>
                </a:solidFill>
                <a:latin typeface="Arial" panose="020B0604020202020204" pitchFamily="34" charset="0"/>
                <a:cs typeface="Arial" panose="020B0604020202020204" pitchFamily="34" charset="0"/>
              </a:rPr>
              <a:t>Предварительные данные предполагают роль ингибиторов </a:t>
            </a:r>
            <a:r>
              <a:rPr lang="ru-RU" sz="2100" dirty="0" err="1">
                <a:solidFill>
                  <a:srgbClr val="0071B2"/>
                </a:solidFill>
                <a:latin typeface="Arial" panose="020B0604020202020204" pitchFamily="34" charset="0"/>
                <a:cs typeface="Arial" panose="020B0604020202020204" pitchFamily="34" charset="0"/>
              </a:rPr>
              <a:t>ацетилхолинэстеразы</a:t>
            </a:r>
            <a:r>
              <a:rPr lang="ru-RU" sz="2100" dirty="0">
                <a:solidFill>
                  <a:srgbClr val="0071B2"/>
                </a:solidFill>
                <a:latin typeface="Arial" panose="020B0604020202020204" pitchFamily="34" charset="0"/>
                <a:cs typeface="Arial" panose="020B0604020202020204" pitchFamily="34" charset="0"/>
              </a:rPr>
              <a:t> – испытания ведутся </a:t>
            </a:r>
          </a:p>
          <a:p>
            <a:pPr marL="39688" indent="0">
              <a:spcBef>
                <a:spcPts val="900"/>
              </a:spcBef>
              <a:buClr>
                <a:srgbClr val="FC0128"/>
              </a:buClr>
              <a:buFont typeface="Arial" charset="0"/>
              <a:buNone/>
            </a:pPr>
            <a:r>
              <a:rPr lang="ru-RU" sz="2100" dirty="0">
                <a:solidFill>
                  <a:srgbClr val="0071B2"/>
                </a:solidFill>
                <a:latin typeface="Arial" panose="020B0604020202020204" pitchFamily="34" charset="0"/>
                <a:cs typeface="Arial" panose="020B0604020202020204" pitchFamily="34" charset="0"/>
              </a:rPr>
              <a:t>Существующие данные предполагают, что СИОЗС не способствуют уменьшению повторяющегося поведения и побочные эффекты могут быть проблемой </a:t>
            </a:r>
          </a:p>
          <a:p>
            <a:pPr marL="39688" indent="0">
              <a:spcBef>
                <a:spcPts val="900"/>
              </a:spcBef>
              <a:buClr>
                <a:srgbClr val="FC0128"/>
              </a:buClr>
              <a:buFont typeface="Arial" charset="0"/>
              <a:buNone/>
            </a:pPr>
            <a:r>
              <a:rPr lang="ru-RU" sz="2100" dirty="0">
                <a:solidFill>
                  <a:srgbClr val="0071B2"/>
                </a:solidFill>
                <a:latin typeface="Arial" panose="020B0604020202020204" pitchFamily="34" charset="0"/>
                <a:cs typeface="Arial" panose="020B0604020202020204" pitchFamily="34" charset="0"/>
              </a:rPr>
              <a:t>Роль </a:t>
            </a:r>
            <a:r>
              <a:rPr lang="ru-RU" sz="2100" dirty="0" err="1">
                <a:solidFill>
                  <a:srgbClr val="0071B2"/>
                </a:solidFill>
                <a:latin typeface="Arial" panose="020B0604020202020204" pitchFamily="34" charset="0"/>
                <a:cs typeface="Arial" panose="020B0604020202020204" pitchFamily="34" charset="0"/>
              </a:rPr>
              <a:t>нейропептидов</a:t>
            </a:r>
            <a:r>
              <a:rPr lang="ru-RU" sz="2100" dirty="0">
                <a:solidFill>
                  <a:srgbClr val="0071B2"/>
                </a:solidFill>
                <a:latin typeface="Arial" panose="020B0604020202020204" pitchFamily="34" charset="0"/>
                <a:cs typeface="Arial" panose="020B0604020202020204" pitchFamily="34" charset="0"/>
              </a:rPr>
              <a:t> и </a:t>
            </a:r>
            <a:r>
              <a:rPr lang="ru-RU" sz="2100" dirty="0" err="1">
                <a:solidFill>
                  <a:srgbClr val="0071B2"/>
                </a:solidFill>
                <a:latin typeface="Arial" panose="020B0604020202020204" pitchFamily="34" charset="0"/>
                <a:cs typeface="Arial" panose="020B0604020202020204" pitchFamily="34" charset="0"/>
              </a:rPr>
              <a:t>глутаматергических</a:t>
            </a:r>
            <a:r>
              <a:rPr lang="ru-RU" sz="2100" dirty="0">
                <a:solidFill>
                  <a:srgbClr val="0071B2"/>
                </a:solidFill>
                <a:latin typeface="Arial" panose="020B0604020202020204" pitchFamily="34" charset="0"/>
                <a:cs typeface="Arial" panose="020B0604020202020204" pitchFamily="34" charset="0"/>
              </a:rPr>
              <a:t> средств требует дальнейших исследований</a:t>
            </a:r>
          </a:p>
        </p:txBody>
      </p:sp>
    </p:spTree>
    <p:extLst>
      <p:ext uri="{BB962C8B-B14F-4D97-AF65-F5344CB8AC3E}">
        <p14:creationId xmlns:p14="http://schemas.microsoft.com/office/powerpoint/2010/main" val="378740618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uiExpand="1"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685800" y="90655"/>
            <a:ext cx="7772400" cy="1039813"/>
          </a:xfrm>
          <a:extLst/>
        </p:spPr>
        <p:txBody>
          <a:bodyPr rIns="39688" rtlCol="0">
            <a:normAutofit fontScale="90000"/>
          </a:bodyPr>
          <a:lstStyle/>
          <a:p>
            <a:pPr fontAlgn="auto">
              <a:spcAft>
                <a:spcPts val="0"/>
              </a:spcAft>
              <a:defRPr/>
            </a:pPr>
            <a:r>
              <a:rPr lang="ru-RU" sz="3600" dirty="0" err="1">
                <a:solidFill>
                  <a:srgbClr val="0071B2"/>
                </a:solidFill>
                <a:latin typeface="Arial" panose="020B0604020202020204" pitchFamily="34" charset="0"/>
                <a:cs typeface="Arial" panose="020B0604020202020204" pitchFamily="34" charset="0"/>
              </a:rPr>
              <a:t>Психофармакотерапия</a:t>
            </a:r>
            <a:r>
              <a:rPr lang="ru-RU" sz="3600" dirty="0">
                <a:solidFill>
                  <a:srgbClr val="0071B2"/>
                </a:solidFill>
                <a:latin typeface="Arial" panose="020B0604020202020204" pitchFamily="34" charset="0"/>
                <a:cs typeface="Arial" panose="020B0604020202020204" pitchFamily="34" charset="0"/>
              </a:rPr>
              <a:t> поведения при РАС</a:t>
            </a:r>
            <a:endParaRPr lang="en-US" sz="3600" dirty="0">
              <a:solidFill>
                <a:srgbClr val="0071B2"/>
              </a:solidFill>
              <a:latin typeface="Arial" panose="020B0604020202020204" pitchFamily="34" charset="0"/>
              <a:cs typeface="Arial" panose="020B0604020202020204" pitchFamily="34" charset="0"/>
            </a:endParaRPr>
          </a:p>
        </p:txBody>
      </p:sp>
      <p:sp>
        <p:nvSpPr>
          <p:cNvPr id="68610" name="Rectangle 2"/>
          <p:cNvSpPr>
            <a:spLocks noGrp="1" noChangeArrowheads="1"/>
          </p:cNvSpPr>
          <p:nvPr>
            <p:ph type="body" idx="1"/>
          </p:nvPr>
        </p:nvSpPr>
        <p:spPr>
          <a:xfrm>
            <a:off x="228600" y="1388896"/>
            <a:ext cx="8686800" cy="4800600"/>
          </a:xfrm>
          <a:extLst/>
        </p:spPr>
        <p:txBody>
          <a:bodyPr rIns="39688" rtlCol="0">
            <a:normAutofit/>
          </a:bodyPr>
          <a:lstStyle/>
          <a:p>
            <a:pPr marL="39688" lvl="0" indent="0" algn="ctr" defTabSz="914400">
              <a:lnSpc>
                <a:spcPct val="90000"/>
              </a:lnSpc>
              <a:spcBef>
                <a:spcPts val="600"/>
              </a:spcBef>
              <a:buClr>
                <a:srgbClr val="0067A0"/>
              </a:buClr>
              <a:buSzPct val="80000"/>
              <a:buNone/>
              <a:defRPr/>
            </a:pPr>
            <a:r>
              <a:rPr lang="ru-RU" u="sng" dirty="0">
                <a:solidFill>
                  <a:srgbClr val="0067A0"/>
                </a:solidFill>
                <a:latin typeface="Arial"/>
              </a:rPr>
              <a:t>Основные принципы</a:t>
            </a:r>
          </a:p>
          <a:p>
            <a:pPr marL="382588" lvl="0" indent="-228600" defTabSz="914400">
              <a:lnSpc>
                <a:spcPct val="90000"/>
              </a:lnSpc>
              <a:spcBef>
                <a:spcPts val="2700"/>
              </a:spcBef>
              <a:buClr>
                <a:srgbClr val="0067A0"/>
              </a:buClr>
              <a:buSzPct val="80000"/>
              <a:defRPr/>
            </a:pPr>
            <a:r>
              <a:rPr lang="ru-RU" dirty="0">
                <a:solidFill>
                  <a:srgbClr val="0067A0"/>
                </a:solidFill>
                <a:latin typeface="Arial"/>
              </a:rPr>
              <a:t>Эффективность лекарственных препаратов в основном небольшая, тем не менее, они могут оказать достаточное влияние на способность индивида получать другие важные вмешательства, такие как дополнительная социальная и образовательная помощь </a:t>
            </a:r>
          </a:p>
          <a:p>
            <a:pPr marL="382588" lvl="0" indent="-228600" defTabSz="914400">
              <a:lnSpc>
                <a:spcPct val="90000"/>
              </a:lnSpc>
              <a:spcBef>
                <a:spcPts val="2700"/>
              </a:spcBef>
              <a:buClr>
                <a:srgbClr val="0067A0"/>
              </a:buClr>
              <a:buSzPct val="80000"/>
              <a:defRPr/>
            </a:pPr>
            <a:r>
              <a:rPr lang="ru-RU" dirty="0">
                <a:solidFill>
                  <a:srgbClr val="0067A0"/>
                </a:solidFill>
                <a:latin typeface="Arial"/>
              </a:rPr>
              <a:t>Дальнейшее развитие фармакологии для РАС будет основано на лучшем понимании </a:t>
            </a:r>
            <a:r>
              <a:rPr lang="ru-RU" dirty="0" err="1">
                <a:solidFill>
                  <a:srgbClr val="0067A0"/>
                </a:solidFill>
                <a:latin typeface="Arial"/>
              </a:rPr>
              <a:t>нейропатофизиологии</a:t>
            </a:r>
            <a:r>
              <a:rPr lang="ru-RU" dirty="0">
                <a:solidFill>
                  <a:srgbClr val="0067A0"/>
                </a:solidFill>
                <a:latin typeface="Arial"/>
              </a:rPr>
              <a:t> в основе многих часто встречающихся симптомов</a:t>
            </a:r>
          </a:p>
        </p:txBody>
      </p:sp>
    </p:spTree>
    <p:extLst>
      <p:ext uri="{BB962C8B-B14F-4D97-AF65-F5344CB8AC3E}">
        <p14:creationId xmlns:p14="http://schemas.microsoft.com/office/powerpoint/2010/main" val="411062520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anim calcmode="lin" valueType="num">
                                      <p:cBhvr>
                                        <p:cTn id="7" dur="500" fill="hold"/>
                                        <p:tgtEl>
                                          <p:spTgt spid="686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8610">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solidFill>
                  <a:srgbClr val="0071B2"/>
                </a:solidFill>
                <a:latin typeface="Arial" panose="020B0604020202020204" pitchFamily="34" charset="0"/>
                <a:cs typeface="Arial" panose="020B0604020202020204" pitchFamily="34" charset="0"/>
              </a:rPr>
              <a:t>Гендер и естественнонаучные и технологические профессии</a:t>
            </a:r>
            <a:endParaRPr lang="en-US" dirty="0">
              <a:solidFill>
                <a:srgbClr val="0071B2"/>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24542" y="1600200"/>
            <a:ext cx="8083731" cy="4525963"/>
          </a:xfrm>
        </p:spPr>
        <p:txBody>
          <a:bodyPr>
            <a:noAutofit/>
          </a:bodyPr>
          <a:lstStyle/>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Недавние данные из выборки </a:t>
            </a:r>
            <a:r>
              <a:rPr lang="ru-RU" dirty="0" err="1">
                <a:solidFill>
                  <a:srgbClr val="0067A0"/>
                </a:solidFill>
                <a:latin typeface="Arial"/>
              </a:rPr>
              <a:t>Big</a:t>
            </a:r>
            <a:r>
              <a:rPr lang="ru-RU" dirty="0">
                <a:solidFill>
                  <a:srgbClr val="0067A0"/>
                </a:solidFill>
                <a:latin typeface="Arial"/>
              </a:rPr>
              <a:t> </a:t>
            </a:r>
            <a:r>
              <a:rPr lang="ru-RU" dirty="0" err="1">
                <a:solidFill>
                  <a:srgbClr val="0067A0"/>
                </a:solidFill>
                <a:latin typeface="Arial"/>
              </a:rPr>
              <a:t>Data</a:t>
            </a:r>
            <a:r>
              <a:rPr lang="ru-RU" dirty="0">
                <a:solidFill>
                  <a:srgbClr val="0067A0"/>
                </a:solidFill>
                <a:latin typeface="Arial"/>
              </a:rPr>
              <a:t>, включающей полмиллиона взрослых из Великобритании, показали, что мужчины и люди с карьерами в естественнонаучных и технологических областях имеют значительно более высокие результаты теста  на аутичные черты – </a:t>
            </a:r>
            <a:r>
              <a:rPr lang="ru-RU" dirty="0" err="1">
                <a:solidFill>
                  <a:srgbClr val="0067A0"/>
                </a:solidFill>
                <a:latin typeface="Arial"/>
              </a:rPr>
              <a:t>Autism</a:t>
            </a:r>
            <a:r>
              <a:rPr lang="ru-RU" dirty="0">
                <a:solidFill>
                  <a:srgbClr val="0067A0"/>
                </a:solidFill>
                <a:latin typeface="Arial"/>
              </a:rPr>
              <a:t> </a:t>
            </a:r>
            <a:r>
              <a:rPr lang="ru-RU" dirty="0" err="1">
                <a:solidFill>
                  <a:srgbClr val="0067A0"/>
                </a:solidFill>
                <a:latin typeface="Arial"/>
              </a:rPr>
              <a:t>Spectrum</a:t>
            </a:r>
            <a:r>
              <a:rPr lang="ru-RU" dirty="0">
                <a:solidFill>
                  <a:srgbClr val="0067A0"/>
                </a:solidFill>
                <a:latin typeface="Arial"/>
              </a:rPr>
              <a:t> </a:t>
            </a:r>
            <a:r>
              <a:rPr lang="ru-RU" dirty="0" err="1">
                <a:solidFill>
                  <a:srgbClr val="0067A0"/>
                </a:solidFill>
                <a:latin typeface="Arial"/>
              </a:rPr>
              <a:t>Quotient</a:t>
            </a:r>
            <a:r>
              <a:rPr lang="ru-RU" dirty="0">
                <a:solidFill>
                  <a:srgbClr val="0067A0"/>
                </a:solidFill>
                <a:latin typeface="Arial"/>
              </a:rPr>
              <a:t>. </a:t>
            </a:r>
          </a:p>
          <a:p>
            <a:pPr marL="228600" lvl="0" indent="-228600" defTabSz="914400">
              <a:spcBef>
                <a:spcPts val="600"/>
              </a:spcBef>
              <a:spcAft>
                <a:spcPts val="300"/>
              </a:spcAft>
              <a:buClr>
                <a:srgbClr val="0067A0"/>
              </a:buClr>
              <a:buSzPct val="80000"/>
              <a:buFont typeface="Wingdings" charset="2"/>
              <a:buChar char="u"/>
            </a:pPr>
            <a:r>
              <a:rPr lang="ru-RU" dirty="0">
                <a:solidFill>
                  <a:srgbClr val="0067A0"/>
                </a:solidFill>
                <a:latin typeface="Arial"/>
              </a:rPr>
              <a:t>Черты, которые чаще всего связаны с аутизмом, в значительной степени связаны с чертами, характерными для мужчин и специалистов в естественнонаучных и технологических областях</a:t>
            </a:r>
            <a:endParaRPr lang="en-US" sz="2000" dirty="0">
              <a:solidFill>
                <a:srgbClr val="0067A0"/>
              </a:solidFill>
              <a:latin typeface="Arial"/>
            </a:endParaRPr>
          </a:p>
          <a:p>
            <a:pPr marL="0" lvl="0" indent="0" defTabSz="914400">
              <a:spcBef>
                <a:spcPts val="600"/>
              </a:spcBef>
              <a:spcAft>
                <a:spcPts val="300"/>
              </a:spcAft>
              <a:buClr>
                <a:srgbClr val="0067A0"/>
              </a:buClr>
              <a:buSzPct val="80000"/>
              <a:buNone/>
            </a:pPr>
            <a:endParaRPr lang="en-US" sz="2000" dirty="0">
              <a:solidFill>
                <a:srgbClr val="0067A0"/>
              </a:solidFill>
              <a:latin typeface="Arial"/>
            </a:endParaRPr>
          </a:p>
          <a:p>
            <a:pPr marL="228600" lvl="0" indent="-228600" defTabSz="914400">
              <a:spcBef>
                <a:spcPts val="600"/>
              </a:spcBef>
              <a:spcAft>
                <a:spcPts val="300"/>
              </a:spcAft>
              <a:buClr>
                <a:srgbClr val="0067A0"/>
              </a:buClr>
              <a:buSzPct val="80000"/>
              <a:buFont typeface="Wingdings" charset="2"/>
              <a:buChar char="u"/>
            </a:pPr>
            <a:endParaRPr lang="en-US" sz="2000" dirty="0">
              <a:solidFill>
                <a:srgbClr val="0067A0"/>
              </a:solidFill>
              <a:latin typeface="Arial"/>
            </a:endParaRPr>
          </a:p>
          <a:p>
            <a:pPr marL="0" lvl="0" indent="0" defTabSz="914400">
              <a:spcBef>
                <a:spcPts val="600"/>
              </a:spcBef>
              <a:spcAft>
                <a:spcPts val="300"/>
              </a:spcAft>
              <a:buClr>
                <a:srgbClr val="0067A0"/>
              </a:buClr>
              <a:buSzPct val="80000"/>
              <a:buNone/>
            </a:pPr>
            <a:r>
              <a:rPr lang="en-US" sz="1100" i="1" dirty="0" err="1">
                <a:solidFill>
                  <a:srgbClr val="0067A0"/>
                </a:solidFill>
                <a:latin typeface="Arial"/>
              </a:rPr>
              <a:t>Ruzich</a:t>
            </a:r>
            <a:r>
              <a:rPr lang="en-US" sz="1100" i="1" dirty="0">
                <a:solidFill>
                  <a:srgbClr val="0067A0"/>
                </a:solidFill>
                <a:latin typeface="Arial"/>
              </a:rPr>
              <a:t> and cols. </a:t>
            </a:r>
            <a:r>
              <a:rPr lang="en-US" sz="1100" i="1" dirty="0" err="1">
                <a:solidFill>
                  <a:srgbClr val="0067A0"/>
                </a:solidFill>
                <a:latin typeface="Arial"/>
              </a:rPr>
              <a:t>PLoS</a:t>
            </a:r>
            <a:r>
              <a:rPr lang="en-US" sz="1100" i="1" dirty="0">
                <a:solidFill>
                  <a:srgbClr val="0067A0"/>
                </a:solidFill>
                <a:latin typeface="Arial"/>
              </a:rPr>
              <a:t> One, 2015</a:t>
            </a:r>
            <a:r>
              <a:rPr lang="en-US" sz="2000" i="1" dirty="0">
                <a:solidFill>
                  <a:srgbClr val="0067A0"/>
                </a:solidFill>
                <a:latin typeface="Arial"/>
              </a:rPr>
              <a:t> </a:t>
            </a:r>
          </a:p>
        </p:txBody>
      </p:sp>
    </p:spTree>
    <p:extLst>
      <p:ext uri="{BB962C8B-B14F-4D97-AF65-F5344CB8AC3E}">
        <p14:creationId xmlns:p14="http://schemas.microsoft.com/office/powerpoint/2010/main" val="163430537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49" name="Picture 6"/>
          <p:cNvPicPr>
            <a:picLocks noChangeAspect="1"/>
          </p:cNvPicPr>
          <p:nvPr/>
        </p:nvPicPr>
        <p:blipFill>
          <a:blip r:embed="rId2"/>
          <a:srcRect/>
          <a:stretch>
            <a:fillRect/>
          </a:stretch>
        </p:blipFill>
        <p:spPr bwMode="auto">
          <a:xfrm>
            <a:off x="185738" y="1236616"/>
            <a:ext cx="8501062" cy="5394371"/>
          </a:xfrm>
          <a:prstGeom prst="rect">
            <a:avLst/>
          </a:prstGeom>
          <a:noFill/>
          <a:ln w="9525">
            <a:noFill/>
            <a:miter lim="800000"/>
            <a:headEnd/>
            <a:tailEnd/>
          </a:ln>
        </p:spPr>
      </p:pic>
      <p:sp>
        <p:nvSpPr>
          <p:cNvPr id="104450" name="TextBox 8"/>
          <p:cNvSpPr txBox="1">
            <a:spLocks noChangeArrowheads="1"/>
          </p:cNvSpPr>
          <p:nvPr/>
        </p:nvSpPr>
        <p:spPr bwMode="auto">
          <a:xfrm>
            <a:off x="117695" y="5461436"/>
            <a:ext cx="3087688" cy="1169551"/>
          </a:xfrm>
          <a:prstGeom prst="rect">
            <a:avLst/>
          </a:prstGeom>
          <a:noFill/>
          <a:ln w="9525">
            <a:noFill/>
            <a:miter lim="800000"/>
            <a:headEnd/>
            <a:tailEnd/>
          </a:ln>
        </p:spPr>
        <p:txBody>
          <a:bodyPr>
            <a:spAutoFit/>
          </a:bodyPr>
          <a:lstStyle/>
          <a:p>
            <a:r>
              <a:rPr lang="ru-RU" sz="1400" dirty="0">
                <a:solidFill>
                  <a:srgbClr val="0071B2"/>
                </a:solidFill>
                <a:latin typeface="Arial" panose="020B0604020202020204" pitchFamily="34" charset="0"/>
                <a:cs typeface="Arial" panose="020B0604020202020204" pitchFamily="34" charset="0"/>
              </a:rPr>
              <a:t>Департамент здравоохранения и социальных услуг США</a:t>
            </a:r>
          </a:p>
          <a:p>
            <a:r>
              <a:rPr lang="ru-RU" sz="1400" dirty="0">
                <a:solidFill>
                  <a:srgbClr val="0071B2"/>
                </a:solidFill>
                <a:latin typeface="Arial" panose="020B0604020202020204" pitchFamily="34" charset="0"/>
                <a:cs typeface="Arial" panose="020B0604020202020204" pitchFamily="34" charset="0"/>
              </a:rPr>
              <a:t>Межведомственный координационный комитет </a:t>
            </a:r>
          </a:p>
          <a:p>
            <a:r>
              <a:rPr lang="ru-RU" sz="1400" dirty="0">
                <a:solidFill>
                  <a:srgbClr val="0071B2"/>
                </a:solidFill>
                <a:latin typeface="Arial" panose="020B0604020202020204" pitchFamily="34" charset="0"/>
                <a:cs typeface="Arial" panose="020B0604020202020204" pitchFamily="34" charset="0"/>
              </a:rPr>
              <a:t>по аутизму</a:t>
            </a:r>
          </a:p>
        </p:txBody>
      </p:sp>
      <p:sp>
        <p:nvSpPr>
          <p:cNvPr id="2" name="TextBox 1"/>
          <p:cNvSpPr txBox="1"/>
          <p:nvPr/>
        </p:nvSpPr>
        <p:spPr>
          <a:xfrm>
            <a:off x="1088571" y="313509"/>
            <a:ext cx="7114903" cy="707886"/>
          </a:xfrm>
          <a:prstGeom prst="rect">
            <a:avLst/>
          </a:prstGeom>
          <a:noFill/>
        </p:spPr>
        <p:txBody>
          <a:bodyPr wrap="square" rtlCol="0">
            <a:spAutoFit/>
          </a:bodyPr>
          <a:lstStyle/>
          <a:p>
            <a:r>
              <a:rPr lang="ru-RU" sz="4000" dirty="0">
                <a:solidFill>
                  <a:srgbClr val="0071B2"/>
                </a:solidFill>
                <a:latin typeface="Arial" panose="020B0604020202020204" pitchFamily="34" charset="0"/>
                <a:cs typeface="Arial" panose="020B0604020202020204" pitchFamily="34" charset="0"/>
              </a:rPr>
              <a:t>Есть и хорошие новости…</a:t>
            </a:r>
          </a:p>
        </p:txBody>
      </p:sp>
    </p:spTree>
    <p:extLst>
      <p:ext uri="{BB962C8B-B14F-4D97-AF65-F5344CB8AC3E}">
        <p14:creationId xmlns:p14="http://schemas.microsoft.com/office/powerpoint/2010/main" val="27742619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3" name="Picture 6"/>
          <p:cNvPicPr>
            <a:picLocks noChangeAspect="1"/>
          </p:cNvPicPr>
          <p:nvPr/>
        </p:nvPicPr>
        <p:blipFill>
          <a:blip r:embed="rId2"/>
          <a:srcRect/>
          <a:stretch>
            <a:fillRect/>
          </a:stretch>
        </p:blipFill>
        <p:spPr bwMode="auto">
          <a:xfrm>
            <a:off x="325750" y="705045"/>
            <a:ext cx="8625850" cy="4908617"/>
          </a:xfrm>
          <a:prstGeom prst="rect">
            <a:avLst/>
          </a:prstGeom>
          <a:noFill/>
          <a:ln w="9525">
            <a:noFill/>
            <a:miter lim="800000"/>
            <a:headEnd/>
            <a:tailEnd/>
          </a:ln>
        </p:spPr>
      </p:pic>
      <p:sp>
        <p:nvSpPr>
          <p:cNvPr id="105474" name="TextBox 7"/>
          <p:cNvSpPr txBox="1">
            <a:spLocks noChangeArrowheads="1"/>
          </p:cNvSpPr>
          <p:nvPr/>
        </p:nvSpPr>
        <p:spPr bwMode="auto">
          <a:xfrm>
            <a:off x="4113574" y="5931623"/>
            <a:ext cx="4950907" cy="738664"/>
          </a:xfrm>
          <a:prstGeom prst="rect">
            <a:avLst/>
          </a:prstGeom>
          <a:noFill/>
          <a:ln w="9525">
            <a:noFill/>
            <a:miter lim="800000"/>
            <a:headEnd/>
            <a:tailEnd/>
          </a:ln>
        </p:spPr>
        <p:txBody>
          <a:bodyPr wrap="none">
            <a:spAutoFit/>
          </a:bodyPr>
          <a:lstStyle/>
          <a:p>
            <a:r>
              <a:rPr lang="ru-RU" sz="1400" dirty="0">
                <a:solidFill>
                  <a:srgbClr val="0071B2"/>
                </a:solidFill>
                <a:latin typeface="Arial" panose="020B0604020202020204" pitchFamily="34" charset="0"/>
                <a:cs typeface="Arial" panose="020B0604020202020204" pitchFamily="34" charset="0"/>
              </a:rPr>
              <a:t>Департамент здравоохранения и социальных услуг США</a:t>
            </a:r>
          </a:p>
          <a:p>
            <a:r>
              <a:rPr lang="ru-RU" sz="1400" dirty="0">
                <a:solidFill>
                  <a:srgbClr val="0071B2"/>
                </a:solidFill>
                <a:latin typeface="Arial" panose="020B0604020202020204" pitchFamily="34" charset="0"/>
                <a:cs typeface="Arial" panose="020B0604020202020204" pitchFamily="34" charset="0"/>
              </a:rPr>
              <a:t>Межведомственный координационный комитет </a:t>
            </a:r>
          </a:p>
          <a:p>
            <a:r>
              <a:rPr lang="ru-RU" sz="1400" dirty="0">
                <a:solidFill>
                  <a:srgbClr val="0071B2"/>
                </a:solidFill>
                <a:latin typeface="Arial" panose="020B0604020202020204" pitchFamily="34" charset="0"/>
                <a:cs typeface="Arial" panose="020B0604020202020204" pitchFamily="34" charset="0"/>
              </a:rPr>
              <a:t>по аутизму</a:t>
            </a:r>
          </a:p>
        </p:txBody>
      </p:sp>
    </p:spTree>
    <p:extLst>
      <p:ext uri="{BB962C8B-B14F-4D97-AF65-F5344CB8AC3E}">
        <p14:creationId xmlns:p14="http://schemas.microsoft.com/office/powerpoint/2010/main" val="21857065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normAutofit/>
          </a:bodyPr>
          <a:lstStyle/>
          <a:p>
            <a:r>
              <a:rPr lang="ru-RU" sz="3600" dirty="0">
                <a:solidFill>
                  <a:srgbClr val="0071B2"/>
                </a:solidFill>
                <a:latin typeface="Arial" panose="020B0604020202020204" pitchFamily="34" charset="0"/>
                <a:ea typeface="MS PGothic" pitchFamily="34" charset="-128"/>
                <a:cs typeface="Arial" panose="020B0604020202020204" pitchFamily="34" charset="0"/>
              </a:rPr>
              <a:t>Ресурсы</a:t>
            </a:r>
            <a:endParaRPr lang="en-US" sz="3600" dirty="0">
              <a:solidFill>
                <a:srgbClr val="0071B2"/>
              </a:solidFill>
              <a:latin typeface="Arial" panose="020B0604020202020204" pitchFamily="34" charset="0"/>
              <a:ea typeface="MS PGothic" pitchFamily="34" charset="-128"/>
              <a:cs typeface="Arial" panose="020B0604020202020204" pitchFamily="34" charset="0"/>
            </a:endParaRPr>
          </a:p>
        </p:txBody>
      </p:sp>
      <p:sp>
        <p:nvSpPr>
          <p:cNvPr id="82946" name="Content Placeholder 2"/>
          <p:cNvSpPr>
            <a:spLocks noGrp="1"/>
          </p:cNvSpPr>
          <p:nvPr>
            <p:ph idx="1"/>
          </p:nvPr>
        </p:nvSpPr>
        <p:spPr>
          <a:extLst/>
        </p:spPr>
        <p:txBody>
          <a:bodyPr rtlCol="0">
            <a:normAutofit lnSpcReduction="10000"/>
          </a:bodyPr>
          <a:lstStyle/>
          <a:p>
            <a:pPr marL="228600" lvl="0" indent="-228600" defTabSz="914400">
              <a:spcBef>
                <a:spcPts val="600"/>
              </a:spcBef>
              <a:buClr>
                <a:srgbClr val="0067A0"/>
              </a:buClr>
              <a:buSzPct val="80000"/>
              <a:defRPr/>
            </a:pPr>
            <a:r>
              <a:rPr lang="ru-RU" dirty="0">
                <a:solidFill>
                  <a:srgbClr val="0067A0"/>
                </a:solidFill>
                <a:latin typeface="Arial"/>
                <a:ea typeface="ＭＳ Ｐゴシック" charset="0"/>
                <a:cs typeface="ＭＳ Ｐゴシック" charset="0"/>
              </a:rPr>
              <a:t>Ассоциация за науку в лечении аутизма </a:t>
            </a:r>
            <a:r>
              <a:rPr lang="en-US" dirty="0" smtClean="0">
                <a:solidFill>
                  <a:srgbClr val="0067A0"/>
                </a:solidFill>
                <a:latin typeface="Arial"/>
                <a:ea typeface="ＭＳ Ｐゴシック" charset="0"/>
                <a:cs typeface="ＭＳ Ｐゴシック" charset="0"/>
                <a:hlinkClick r:id="rId2"/>
              </a:rPr>
              <a:t>www.ASATOnline.org</a:t>
            </a:r>
            <a:endParaRPr lang="en-US" dirty="0" smtClean="0">
              <a:solidFill>
                <a:srgbClr val="0067A0"/>
              </a:solidFill>
              <a:latin typeface="Arial"/>
              <a:ea typeface="ＭＳ Ｐゴシック" charset="0"/>
              <a:cs typeface="ＭＳ Ｐゴシック" charset="0"/>
            </a:endParaRPr>
          </a:p>
          <a:p>
            <a:pPr marL="228600" lvl="0" indent="-228600" defTabSz="914400">
              <a:spcBef>
                <a:spcPts val="600"/>
              </a:spcBef>
              <a:buClr>
                <a:srgbClr val="0067A0"/>
              </a:buClr>
              <a:buSzPct val="80000"/>
              <a:defRPr/>
            </a:pPr>
            <a:r>
              <a:rPr lang="ru-RU" dirty="0">
                <a:solidFill>
                  <a:srgbClr val="0067A0"/>
                </a:solidFill>
                <a:latin typeface="Arial"/>
                <a:ea typeface="ＭＳ Ｐゴシック" charset="0"/>
                <a:cs typeface="ＭＳ Ｐゴシック" charset="0"/>
              </a:rPr>
              <a:t>Проект национальных стандартов </a:t>
            </a:r>
            <a:r>
              <a:rPr lang="en-US" dirty="0" smtClean="0">
                <a:solidFill>
                  <a:srgbClr val="0067A0"/>
                </a:solidFill>
                <a:latin typeface="Arial"/>
                <a:ea typeface="ＭＳ Ｐゴシック" charset="0"/>
                <a:cs typeface="ＭＳ Ｐゴシック" charset="0"/>
                <a:hlinkClick r:id="rId3"/>
              </a:rPr>
              <a:t>www.nationalautismcenter.org</a:t>
            </a:r>
            <a:endParaRPr lang="en-US" dirty="0" smtClean="0">
              <a:solidFill>
                <a:srgbClr val="0067A0"/>
              </a:solidFill>
              <a:latin typeface="Arial"/>
              <a:ea typeface="ＭＳ Ｐゴシック" charset="0"/>
              <a:cs typeface="ＭＳ Ｐゴシック" charset="0"/>
            </a:endParaRPr>
          </a:p>
          <a:p>
            <a:pPr marL="228600" lvl="0" indent="-228600" defTabSz="914400">
              <a:spcBef>
                <a:spcPts val="600"/>
              </a:spcBef>
              <a:buClr>
                <a:srgbClr val="0067A0"/>
              </a:buClr>
              <a:buSzPct val="80000"/>
              <a:defRPr/>
            </a:pPr>
            <a:r>
              <a:rPr lang="en-US" dirty="0" smtClean="0">
                <a:solidFill>
                  <a:srgbClr val="0067A0"/>
                </a:solidFill>
                <a:latin typeface="Arial"/>
                <a:ea typeface="ＭＳ Ｐゴシック" charset="0"/>
                <a:cs typeface="ＭＳ Ｐゴシック" charset="0"/>
                <a:hlinkClick r:id="rId4"/>
              </a:rPr>
              <a:t>www.firstsigns.org</a:t>
            </a:r>
            <a:r>
              <a:rPr lang="en-US" dirty="0" smtClean="0">
                <a:solidFill>
                  <a:srgbClr val="0067A0"/>
                </a:solidFill>
                <a:latin typeface="Arial"/>
                <a:ea typeface="ＭＳ Ｐゴシック" charset="0"/>
                <a:cs typeface="ＭＳ Ｐゴシック" charset="0"/>
              </a:rPr>
              <a:t> </a:t>
            </a:r>
            <a:r>
              <a:rPr lang="ru-RU" dirty="0">
                <a:solidFill>
                  <a:srgbClr val="0067A0"/>
                </a:solidFill>
                <a:latin typeface="Arial"/>
                <a:ea typeface="ＭＳ Ｐゴシック" charset="0"/>
                <a:cs typeface="ＭＳ Ｐゴシック" charset="0"/>
              </a:rPr>
              <a:t>прекрасные видео, в которых сравнивается типичное развитие и РАС </a:t>
            </a:r>
          </a:p>
          <a:p>
            <a:pPr marL="228600" lvl="0" indent="-228600" defTabSz="914400">
              <a:spcBef>
                <a:spcPts val="600"/>
              </a:spcBef>
              <a:buClr>
                <a:srgbClr val="0067A0"/>
              </a:buClr>
              <a:buSzPct val="80000"/>
              <a:defRPr/>
            </a:pPr>
            <a:r>
              <a:rPr lang="ru-RU" dirty="0">
                <a:solidFill>
                  <a:srgbClr val="0067A0"/>
                </a:solidFill>
                <a:latin typeface="Arial"/>
                <a:ea typeface="ＭＳ Ｐゴシック" charset="0"/>
                <a:cs typeface="ＭＳ Ｐゴシック" charset="0"/>
              </a:rPr>
              <a:t>Организация «</a:t>
            </a:r>
            <a:r>
              <a:rPr lang="en-US" dirty="0">
                <a:solidFill>
                  <a:srgbClr val="0067A0"/>
                </a:solidFill>
                <a:latin typeface="Arial"/>
                <a:ea typeface="ＭＳ Ｐゴシック" charset="0"/>
                <a:cs typeface="ＭＳ Ｐゴシック" charset="0"/>
              </a:rPr>
              <a:t>Autism Speaks» </a:t>
            </a:r>
            <a:r>
              <a:rPr lang="en-US" dirty="0" smtClean="0">
                <a:solidFill>
                  <a:srgbClr val="0067A0"/>
                </a:solidFill>
                <a:latin typeface="Arial"/>
                <a:ea typeface="ＭＳ Ｐゴシック" charset="0"/>
                <a:cs typeface="ＭＳ Ｐゴシック" charset="0"/>
                <a:hlinkClick r:id="rId5"/>
              </a:rPr>
              <a:t>www.autismspeaks.org</a:t>
            </a:r>
            <a:endParaRPr lang="en-US" dirty="0" smtClean="0">
              <a:solidFill>
                <a:srgbClr val="0067A0"/>
              </a:solidFill>
              <a:latin typeface="Arial"/>
              <a:ea typeface="ＭＳ Ｐゴシック" charset="0"/>
              <a:cs typeface="ＭＳ Ｐゴシック" charset="0"/>
            </a:endParaRPr>
          </a:p>
          <a:p>
            <a:pPr marL="228600" lvl="0" indent="-228600" defTabSz="914400">
              <a:spcBef>
                <a:spcPts val="600"/>
              </a:spcBef>
              <a:buClr>
                <a:srgbClr val="0067A0"/>
              </a:buClr>
              <a:buSzPct val="80000"/>
              <a:defRPr/>
            </a:pPr>
            <a:r>
              <a:rPr lang="ru-RU" dirty="0">
                <a:solidFill>
                  <a:srgbClr val="0067A0"/>
                </a:solidFill>
                <a:latin typeface="Arial"/>
                <a:ea typeface="ＭＳ Ｐゴシック" charset="0"/>
                <a:cs typeface="ＭＳ Ｐゴシック" charset="0"/>
              </a:rPr>
              <a:t>Интернет-модули по аутизму </a:t>
            </a:r>
            <a:r>
              <a:rPr lang="en-US" dirty="0" smtClean="0">
                <a:solidFill>
                  <a:srgbClr val="0067A0"/>
                </a:solidFill>
                <a:latin typeface="Arial"/>
                <a:ea typeface="ＭＳ Ｐゴシック" charset="0"/>
                <a:cs typeface="ＭＳ Ｐゴシック" charset="0"/>
                <a:hlinkClick r:id="rId6"/>
              </a:rPr>
              <a:t>www.autisminternetmodules.org</a:t>
            </a:r>
            <a:endParaRPr lang="en-US" dirty="0" smtClean="0">
              <a:solidFill>
                <a:srgbClr val="0067A0"/>
              </a:solidFill>
              <a:latin typeface="Arial"/>
              <a:ea typeface="ＭＳ Ｐゴシック" charset="0"/>
              <a:cs typeface="ＭＳ Ｐゴシック" charset="0"/>
            </a:endParaRPr>
          </a:p>
          <a:p>
            <a:pPr marL="228600" lvl="0" indent="-228600" defTabSz="914400">
              <a:spcBef>
                <a:spcPts val="600"/>
              </a:spcBef>
              <a:buClr>
                <a:srgbClr val="0067A0"/>
              </a:buClr>
              <a:buSzPct val="80000"/>
              <a:defRPr/>
            </a:pPr>
            <a:r>
              <a:rPr lang="ru-RU" dirty="0">
                <a:solidFill>
                  <a:srgbClr val="0067A0"/>
                </a:solidFill>
                <a:latin typeface="Arial"/>
                <a:ea typeface="ＭＳ Ｐゴシック" charset="0"/>
                <a:cs typeface="ＭＳ Ｐゴシック" charset="0"/>
              </a:rPr>
              <a:t>Организация «</a:t>
            </a:r>
            <a:r>
              <a:rPr lang="en-US" dirty="0">
                <a:solidFill>
                  <a:srgbClr val="0067A0"/>
                </a:solidFill>
                <a:latin typeface="Arial"/>
                <a:ea typeface="ＭＳ Ｐゴシック" charset="0"/>
                <a:cs typeface="ＭＳ Ｐゴシック" charset="0"/>
              </a:rPr>
              <a:t>Child Mind Institute» </a:t>
            </a:r>
            <a:r>
              <a:rPr lang="en-US" dirty="0" smtClean="0">
                <a:solidFill>
                  <a:srgbClr val="0067A0"/>
                </a:solidFill>
                <a:latin typeface="Arial"/>
                <a:ea typeface="ＭＳ Ｐゴシック" charset="0"/>
                <a:cs typeface="ＭＳ Ｐゴシック" charset="0"/>
                <a:hlinkClick r:id="rId7"/>
              </a:rPr>
              <a:t>www.childmind.org</a:t>
            </a:r>
            <a:endParaRPr lang="en-US" dirty="0" smtClean="0">
              <a:solidFill>
                <a:srgbClr val="0067A0"/>
              </a:solidFill>
              <a:latin typeface="Arial"/>
              <a:ea typeface="ＭＳ Ｐゴシック" charset="0"/>
              <a:cs typeface="ＭＳ Ｐゴシック" charset="0"/>
            </a:endParaRPr>
          </a:p>
          <a:p>
            <a:pPr fontAlgn="auto">
              <a:spcAft>
                <a:spcPts val="0"/>
              </a:spcAft>
              <a:buFont typeface="Arial"/>
              <a:buChar char="•"/>
              <a:defRPr/>
            </a:pPr>
            <a:endParaRPr lang="en-US" dirty="0">
              <a:latin typeface="+mj-lt"/>
              <a:ea typeface="ＭＳ Ｐゴシック" charset="0"/>
              <a:cs typeface="ＭＳ Ｐゴシック" charset="0"/>
            </a:endParaRPr>
          </a:p>
          <a:p>
            <a:pPr fontAlgn="auto">
              <a:spcAft>
                <a:spcPts val="0"/>
              </a:spcAft>
              <a:buFont typeface="Arial"/>
              <a:buChar char="•"/>
              <a:defRPr/>
            </a:pPr>
            <a:endParaRPr lang="en-US" dirty="0">
              <a:latin typeface="+mj-lt"/>
              <a:ea typeface="ＭＳ Ｐゴシック" charset="0"/>
              <a:cs typeface="ＭＳ Ｐゴシック" charset="0"/>
            </a:endParaRPr>
          </a:p>
          <a:p>
            <a:pPr fontAlgn="auto">
              <a:spcAft>
                <a:spcPts val="0"/>
              </a:spcAft>
              <a:buFont typeface="Arial"/>
              <a:buChar char="•"/>
              <a:defRPr/>
            </a:pPr>
            <a:endParaRPr lang="en-US" dirty="0">
              <a:ea typeface="ＭＳ Ｐゴシック" charset="0"/>
              <a:cs typeface="ＭＳ Ｐゴシック" charset="0"/>
            </a:endParaRPr>
          </a:p>
          <a:p>
            <a:pPr marL="0" indent="0" fontAlgn="auto">
              <a:spcAft>
                <a:spcPts val="0"/>
              </a:spcAft>
              <a:buFont typeface="Arial"/>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96967472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6158038"/>
      </p:ext>
    </p:extLst>
  </p:cSld>
  <p:clrMapOvr>
    <a:masterClrMapping/>
  </p:clrMapOvr>
</p:sld>
</file>

<file path=ppt/theme/theme1.xml><?xml version="1.0" encoding="utf-8"?>
<a:theme xmlns:a="http://schemas.openxmlformats.org/drawingml/2006/main" name="CMI_Powerpoint_Template_092111">
  <a:themeElements>
    <a:clrScheme name="CMI Theme">
      <a:dk1>
        <a:srgbClr val="404040"/>
      </a:dk1>
      <a:lt1>
        <a:sysClr val="window" lastClr="FFFFFF"/>
      </a:lt1>
      <a:dk2>
        <a:srgbClr val="0071B2"/>
      </a:dk2>
      <a:lt2>
        <a:srgbClr val="FFFFFF"/>
      </a:lt2>
      <a:accent1>
        <a:srgbClr val="0071B2"/>
      </a:accent1>
      <a:accent2>
        <a:srgbClr val="00C4D9"/>
      </a:accent2>
      <a:accent3>
        <a:srgbClr val="B5C000"/>
      </a:accent3>
      <a:accent4>
        <a:srgbClr val="D75920"/>
      </a:accent4>
      <a:accent5>
        <a:srgbClr val="73933D"/>
      </a:accent5>
      <a:accent6>
        <a:srgbClr val="EEBF42"/>
      </a:accent6>
      <a:hlink>
        <a:srgbClr val="00C4D9"/>
      </a:hlink>
      <a:folHlink>
        <a:srgbClr val="0071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Child Mind">
      <a:dk1>
        <a:srgbClr val="0067A0"/>
      </a:dk1>
      <a:lt1>
        <a:sysClr val="window" lastClr="FFFFFF"/>
      </a:lt1>
      <a:dk2>
        <a:srgbClr val="242A6A"/>
      </a:dk2>
      <a:lt2>
        <a:srgbClr val="FFFFFF"/>
      </a:lt2>
      <a:accent1>
        <a:srgbClr val="00C1D5"/>
      </a:accent1>
      <a:accent2>
        <a:srgbClr val="B4BD35"/>
      </a:accent2>
      <a:accent3>
        <a:srgbClr val="EA234B"/>
      </a:accent3>
      <a:accent4>
        <a:srgbClr val="A31C3F"/>
      </a:accent4>
      <a:accent5>
        <a:srgbClr val="EEAE30"/>
      </a:accent5>
      <a:accent6>
        <a:srgbClr val="4DB789"/>
      </a:accent6>
      <a:hlink>
        <a:srgbClr val="B0B3B1"/>
      </a:hlink>
      <a:folHlink>
        <a:srgbClr val="FFFF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B6CE4E4A6FB64E9A08E85A53228EEA" ma:contentTypeVersion="0" ma:contentTypeDescription="Create a new document." ma:contentTypeScope="" ma:versionID="86676eb98a8df17abe4e870b373c5b9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4F226A-9259-4B61-9D86-196722A585C0}">
  <ds:schemaRefs>
    <ds:schemaRef ds:uri="http://schemas.microsoft.com/sharepoint/v3/contenttype/forms"/>
  </ds:schemaRefs>
</ds:datastoreItem>
</file>

<file path=customXml/itemProps2.xml><?xml version="1.0" encoding="utf-8"?>
<ds:datastoreItem xmlns:ds="http://schemas.openxmlformats.org/officeDocument/2006/customXml" ds:itemID="{86A391CE-2542-4C2D-ABB4-31030F849A0C}">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6F763625-25B1-4C9C-91CF-9C2085AA2A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CMI_Powerpoint_Template_092111.potx</Template>
  <TotalTime>1859</TotalTime>
  <Words>5985</Words>
  <Application>Microsoft Office PowerPoint</Application>
  <PresentationFormat>Экран (4:3)</PresentationFormat>
  <Paragraphs>1119</Paragraphs>
  <Slides>93</Slides>
  <Notes>7</Notes>
  <HiddenSlides>0</HiddenSlides>
  <MMClips>0</MMClips>
  <ScaleCrop>false</ScaleCrop>
  <HeadingPairs>
    <vt:vector size="6" baseType="variant">
      <vt:variant>
        <vt:lpstr>Использованные шрифты</vt:lpstr>
      </vt:variant>
      <vt:variant>
        <vt:i4>16</vt:i4>
      </vt:variant>
      <vt:variant>
        <vt:lpstr>Тема</vt:lpstr>
      </vt:variant>
      <vt:variant>
        <vt:i4>2</vt:i4>
      </vt:variant>
      <vt:variant>
        <vt:lpstr>Заголовки слайдов</vt:lpstr>
      </vt:variant>
      <vt:variant>
        <vt:i4>93</vt:i4>
      </vt:variant>
    </vt:vector>
  </HeadingPairs>
  <TitlesOfParts>
    <vt:vector size="111" baseType="lpstr">
      <vt:lpstr>MS PGothic</vt:lpstr>
      <vt:lpstr>MS PGothic</vt:lpstr>
      <vt:lpstr>Arial</vt:lpstr>
      <vt:lpstr>Calibri</vt:lpstr>
      <vt:lpstr>Chalkboard</vt:lpstr>
      <vt:lpstr>Chalkboard Bold</vt:lpstr>
      <vt:lpstr>Courier New Bold</vt:lpstr>
      <vt:lpstr>Georgia</vt:lpstr>
      <vt:lpstr>Lucida Grande</vt:lpstr>
      <vt:lpstr>Times New Roman</vt:lpstr>
      <vt:lpstr>Times New Roman Bold</vt:lpstr>
      <vt:lpstr>Univers-CondensedLight</vt:lpstr>
      <vt:lpstr>Univers-Light</vt:lpstr>
      <vt:lpstr>Wingdings</vt:lpstr>
      <vt:lpstr>ヒラギノ明朝 ProN W6</vt:lpstr>
      <vt:lpstr>ヒラギノ角ゴ ProN W3</vt:lpstr>
      <vt:lpstr>CMI_Powerpoint_Template_092111</vt:lpstr>
      <vt:lpstr>Custom Design</vt:lpstr>
      <vt:lpstr>Аутизм: Диагноз и лечение Продвижение вперед   Доктор Натали Ведер </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Гендер и естественнонаучные и технологические профессии</vt:lpstr>
      <vt:lpstr>Изменения в DSM V</vt:lpstr>
      <vt:lpstr>Изменения</vt:lpstr>
      <vt:lpstr>Изменения</vt:lpstr>
      <vt:lpstr>Расстройство аутистического спектра (РАС)</vt:lpstr>
      <vt:lpstr>Презентация PowerPoint</vt:lpstr>
      <vt:lpstr>Расстройство аутистического спектра (РАС)</vt:lpstr>
      <vt:lpstr>Расстройство аутистического спектра (РАС)</vt:lpstr>
      <vt:lpstr>Ген аутизма</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Расстройство аутистического спектра (РАС)</vt:lpstr>
      <vt:lpstr>Зеркальные нейроны </vt:lpstr>
      <vt:lpstr>Базальные ганглии </vt:lpstr>
      <vt:lpstr>Презентация PowerPoint</vt:lpstr>
      <vt:lpstr>Данные визуальных исследований </vt:lpstr>
      <vt:lpstr>Данные визуальных исследований </vt:lpstr>
      <vt:lpstr>Аутизм – это диагноз развития</vt:lpstr>
      <vt:lpstr>Аутизм – это диагноз развития</vt:lpstr>
      <vt:lpstr>Расстройство аутистического спектра (РАС)</vt:lpstr>
      <vt:lpstr>Дифференциальный диагноз</vt:lpstr>
      <vt:lpstr>Детский психоз </vt:lpstr>
      <vt:lpstr>Детский психоз </vt:lpstr>
      <vt:lpstr>Детский психоз </vt:lpstr>
      <vt:lpstr>Обследование аутичного ребенка </vt:lpstr>
      <vt:lpstr>“Золотые стандарты” тестирования, существующие на данный момент</vt:lpstr>
      <vt:lpstr>Проверочный список на признаки аутизма в раннем возрасте (CHAT)</vt:lpstr>
      <vt:lpstr>CHAT для педиатров</vt:lpstr>
      <vt:lpstr>CHAT для родителей</vt:lpstr>
      <vt:lpstr>CHAT для родителей (продолжение)</vt:lpstr>
      <vt:lpstr>Красные флажки от Американской академии неврологии </vt:lpstr>
      <vt:lpstr>Прогноз и течение </vt:lpstr>
      <vt:lpstr>Прогноз и течение </vt:lpstr>
      <vt:lpstr>Возможные траектории</vt:lpstr>
      <vt:lpstr>Возможные траектории</vt:lpstr>
      <vt:lpstr>Лечение РАС</vt:lpstr>
      <vt:lpstr>Ребенок с РАС в контексте </vt:lpstr>
      <vt:lpstr>Раннее вмешательство</vt:lpstr>
      <vt:lpstr>Проект национальных стандартов </vt:lpstr>
      <vt:lpstr>Проект национальных стандартов </vt:lpstr>
      <vt:lpstr>“Обоснованные” виды лечения</vt:lpstr>
      <vt:lpstr>Комплексная поведенческая терапия для маленьких детей (22 исследования)</vt:lpstr>
      <vt:lpstr>Модальности ранних поведенческих вмешательств </vt:lpstr>
      <vt:lpstr>Пакет поведенческих методов (231 исследование)</vt:lpstr>
      <vt:lpstr>“Возможные” методы лечения</vt:lpstr>
      <vt:lpstr>Фармакотерапия поведения при РАС</vt:lpstr>
      <vt:lpstr>Распространенность применения психотропных препаратов среди детей с РАС с медицинской страховкой в США </vt:lpstr>
      <vt:lpstr>Фармакотерапия поведения при РАС </vt:lpstr>
      <vt:lpstr>Исследования стимуляторов при первазивных нарушениях развития </vt:lpstr>
      <vt:lpstr>Исследования клонидина, гуанфацина при первазивных нарушениях развития </vt:lpstr>
      <vt:lpstr> Исследования атипичных нейролептиков при первазивных нарушениях развития </vt:lpstr>
      <vt:lpstr>Исследования рисперидона при первазивных нарушениях развития </vt:lpstr>
      <vt:lpstr>Исследования кломипрамина при первазивных нарушениях развития </vt:lpstr>
      <vt:lpstr>Исследования СИОЗС</vt:lpstr>
      <vt:lpstr>Исследования налтрексона </vt:lpstr>
      <vt:lpstr>Исследование надолола при первазивных нарушениях развития </vt:lpstr>
      <vt:lpstr>Недавние исследования ингибиторов ацетилхолинэстеразы при первазивных нарушениях развития</vt:lpstr>
      <vt:lpstr>Презентация PowerPoint</vt:lpstr>
      <vt:lpstr>Недавнее исследование  Cochrane </vt:lpstr>
      <vt:lpstr>Не сетевые исследования препаратов при первазивных нарушениях развития </vt:lpstr>
      <vt:lpstr>Фармакотерапия поведения при РАС  Сети исследования аутизма: </vt:lpstr>
      <vt:lpstr>Фармакотерапия поведения при РАС RUPP: исследования </vt:lpstr>
      <vt:lpstr>Фармакотерапия при РАС  ACTN</vt:lpstr>
      <vt:lpstr>Фармакотерапия поведения при РАС STAART</vt:lpstr>
      <vt:lpstr>Фармакотерапия поведения при РАС </vt:lpstr>
      <vt:lpstr>Фармакотерапия поведения при РАС </vt:lpstr>
      <vt:lpstr>Новые направления исследований</vt:lpstr>
      <vt:lpstr>Новые исследования</vt:lpstr>
      <vt:lpstr>Фармакотерапия поведения при РАС </vt:lpstr>
      <vt:lpstr>Фармакотерапия поведения при РАС </vt:lpstr>
      <vt:lpstr>Фармакотерапия поведения при РАС </vt:lpstr>
      <vt:lpstr>Фармакотерапия поведения при РАС </vt:lpstr>
      <vt:lpstr>Фармакотерапия поведения при РАС </vt:lpstr>
      <vt:lpstr>Фармакотерапия поведения при РАС  Управление лечением</vt:lpstr>
      <vt:lpstr>Фармакотерапия поведения при РАС Управление лечением</vt:lpstr>
      <vt:lpstr>Психофармакотерапия поведения при РАС</vt:lpstr>
      <vt:lpstr>Психофармакотерапия поведения при РАС</vt:lpstr>
      <vt:lpstr>Психофармакотерапия поведения при РАС</vt:lpstr>
      <vt:lpstr>Презентация PowerPoint</vt:lpstr>
      <vt:lpstr>Презентация PowerPoint</vt:lpstr>
      <vt:lpstr>Ресурсы</vt:lpstr>
      <vt:lpstr>Презентация PowerPoint</vt:lpstr>
    </vt:vector>
  </TitlesOfParts>
  <Company>CMI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Duan</dc:creator>
  <cp:lastModifiedBy>Елизавета Морозова</cp:lastModifiedBy>
  <cp:revision>182</cp:revision>
  <dcterms:created xsi:type="dcterms:W3CDTF">2011-09-21T15:08:41Z</dcterms:created>
  <dcterms:modified xsi:type="dcterms:W3CDTF">2017-07-27T14:05:41Z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0x010100E4B6CE4E4A6FB64E9A08E85A53228EEA</vt:lpwstr>
  </property>
</Properties>
</file>